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notesSlides/notesSlide17.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321" r:id="rId4"/>
    <p:sldId id="299" r:id="rId5"/>
    <p:sldId id="300" r:id="rId6"/>
    <p:sldId id="301" r:id="rId7"/>
    <p:sldId id="304" r:id="rId8"/>
    <p:sldId id="303" r:id="rId9"/>
    <p:sldId id="305" r:id="rId10"/>
    <p:sldId id="306" r:id="rId11"/>
    <p:sldId id="307" r:id="rId12"/>
    <p:sldId id="318" r:id="rId13"/>
    <p:sldId id="311" r:id="rId14"/>
    <p:sldId id="315" r:id="rId15"/>
    <p:sldId id="316" r:id="rId16"/>
    <p:sldId id="308" r:id="rId17"/>
    <p:sldId id="309" r:id="rId18"/>
    <p:sldId id="310" r:id="rId19"/>
    <p:sldId id="312" r:id="rId20"/>
    <p:sldId id="319" r:id="rId21"/>
    <p:sldId id="320" r:id="rId22"/>
    <p:sldId id="313" r:id="rId23"/>
    <p:sldId id="317" r:id="rId24"/>
    <p:sldId id="314" r:id="rId25"/>
    <p:sldId id="297"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1910" autoAdjust="0"/>
  </p:normalViewPr>
  <p:slideViewPr>
    <p:cSldViewPr snapToGrid="0" snapToObjects="1">
      <p:cViewPr varScale="1">
        <p:scale>
          <a:sx n="79" d="100"/>
          <a:sy n="79" d="100"/>
        </p:scale>
        <p:origin x="1786" y="43"/>
      </p:cViewPr>
      <p:guideLst>
        <p:guide orient="horz" pos="1806"/>
        <p:guide pos="45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26/04/2022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26/04/2022</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80771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38295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2D050"/>
                </a:solidFill>
              </a:rPr>
              <a:t>As previously mentioned, in our case the clients connected to the server must necessarily be two, so the server as soon as it receives a message from one of them will forward it to the other.</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0098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29986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57046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also allows us to have a minimum of dynamism within the project because, for example, also the </a:t>
            </a:r>
            <a:r>
              <a:rPr lang="en-US" sz="1200" dirty="0" err="1"/>
              <a:t>PokemonChoice</a:t>
            </a:r>
            <a:r>
              <a:rPr lang="en-US" sz="1200" dirty="0"/>
              <a:t> window has within </a:t>
            </a:r>
            <a:r>
              <a:rPr lang="en-US" sz="1200" dirty="0">
                <a:solidFill>
                  <a:srgbClr val="003257"/>
                </a:solidFill>
              </a:rPr>
              <a:t>gifs</a:t>
            </a:r>
            <a:r>
              <a:rPr lang="en-US" sz="1200" dirty="0"/>
              <a:t> for the entire </a:t>
            </a:r>
            <a:r>
              <a:rPr lang="en-US" sz="1200" dirty="0" err="1"/>
              <a:t>Pokédex</a:t>
            </a:r>
            <a:r>
              <a:rPr lang="en-US" sz="1200" dirty="0"/>
              <a:t> making everything more likely to the original versions of the game. </a:t>
            </a:r>
          </a:p>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62916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6831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5042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199989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551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solidFill>
                  <a:srgbClr val="92D050"/>
                </a:solidFill>
              </a:rPr>
              <a:t>Our idea was to develop a Pokémon game in python that could run on any type of PC. We paid particular attention for the multiplayer mode as it was not cared for the classic Pokémon games, indeed it was difficult to find other gamers with whom to play to a real challenge between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55989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Many questions are </a:t>
            </a:r>
            <a:r>
              <a:rPr lang="en-US" sz="1200" dirty="0">
                <a:solidFill>
                  <a:srgbClr val="003257"/>
                </a:solidFill>
              </a:rPr>
              <a:t>SEQs</a:t>
            </a:r>
            <a:r>
              <a:rPr lang="en-US" sz="1200" dirty="0"/>
              <a:t> </a:t>
            </a:r>
            <a:r>
              <a:rPr lang="en-US" sz="1200" dirty="0">
                <a:solidFill>
                  <a:srgbClr val="92D050"/>
                </a:solidFill>
              </a:rPr>
              <a:t>in</a:t>
            </a:r>
            <a:r>
              <a:rPr lang="en-US" sz="1200" dirty="0"/>
              <a:t> </a:t>
            </a:r>
            <a:r>
              <a:rPr lang="en-US" sz="1200" dirty="0">
                <a:solidFill>
                  <a:srgbClr val="92D050"/>
                </a:solidFill>
              </a:rPr>
              <a:t>which the user has to choose a grade from 1 to 5 which serves to measure his user experience, </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73044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18241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79167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Surely in future versions we intend to improve all the critical issues that are exposed to us, add new features such as double battle, game difficulties or the full screen mode that gives a greater involvement for Pokémon trainers.</a:t>
            </a: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18578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24895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1788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380512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46546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90363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96729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406474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26/04/2022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26/04/2022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emf"/><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3.pn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emf"/><Relationship Id="rId7"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134979"/>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68362" y="6352211"/>
            <a:ext cx="396585"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BattleField</a:t>
            </a:r>
            <a:r>
              <a:rPr lang="it-IT" sz="3200" b="1" dirty="0">
                <a:solidFill>
                  <a:srgbClr val="003257"/>
                </a:solidFill>
              </a:rPr>
              <a:t> </a:t>
            </a:r>
          </a:p>
        </p:txBody>
      </p:sp>
      <p:pic>
        <p:nvPicPr>
          <p:cNvPr id="6" name="Immagine 5">
            <a:extLst>
              <a:ext uri="{FF2B5EF4-FFF2-40B4-BE49-F238E27FC236}">
                <a16:creationId xmlns:a16="http://schemas.microsoft.com/office/drawing/2014/main" id="{D1121B01-366B-4261-A313-85EEDF7913E0}"/>
              </a:ext>
            </a:extLst>
          </p:cNvPr>
          <p:cNvPicPr>
            <a:picLocks noChangeAspect="1"/>
          </p:cNvPicPr>
          <p:nvPr/>
        </p:nvPicPr>
        <p:blipFill>
          <a:blip r:embed="rId5"/>
          <a:stretch>
            <a:fillRect/>
          </a:stretch>
        </p:blipFill>
        <p:spPr>
          <a:xfrm>
            <a:off x="226652" y="1670405"/>
            <a:ext cx="7369736" cy="5161661"/>
          </a:xfrm>
          <a:prstGeom prst="rect">
            <a:avLst/>
          </a:prstGeom>
        </p:spPr>
      </p:pic>
      <p:sp>
        <p:nvSpPr>
          <p:cNvPr id="15" name="Connettore 14">
            <a:extLst>
              <a:ext uri="{FF2B5EF4-FFF2-40B4-BE49-F238E27FC236}">
                <a16:creationId xmlns:a16="http://schemas.microsoft.com/office/drawing/2014/main" id="{7395609C-FB95-49DD-9F65-ED3F87531A67}"/>
              </a:ext>
            </a:extLst>
          </p:cNvPr>
          <p:cNvSpPr/>
          <p:nvPr/>
        </p:nvSpPr>
        <p:spPr>
          <a:xfrm>
            <a:off x="8026400" y="167040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Tree>
    <p:extLst>
      <p:ext uri="{BB962C8B-B14F-4D97-AF65-F5344CB8AC3E}">
        <p14:creationId xmlns:p14="http://schemas.microsoft.com/office/powerpoint/2010/main" val="3299693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TeamChoiceMenu</a:t>
            </a:r>
            <a:endParaRPr lang="it-IT" sz="3200" b="1" dirty="0">
              <a:solidFill>
                <a:srgbClr val="003257"/>
              </a:solidFill>
            </a:endParaRPr>
          </a:p>
        </p:txBody>
      </p:sp>
      <p:pic>
        <p:nvPicPr>
          <p:cNvPr id="6" name="Immagine 5">
            <a:extLst>
              <a:ext uri="{FF2B5EF4-FFF2-40B4-BE49-F238E27FC236}">
                <a16:creationId xmlns:a16="http://schemas.microsoft.com/office/drawing/2014/main" id="{DE6526B3-E1E7-49A8-9E00-DFC1BCBF1EC4}"/>
              </a:ext>
            </a:extLst>
          </p:cNvPr>
          <p:cNvPicPr>
            <a:picLocks noChangeAspect="1"/>
          </p:cNvPicPr>
          <p:nvPr/>
        </p:nvPicPr>
        <p:blipFill>
          <a:blip r:embed="rId5"/>
          <a:stretch>
            <a:fillRect/>
          </a:stretch>
        </p:blipFill>
        <p:spPr>
          <a:xfrm>
            <a:off x="306871" y="1710351"/>
            <a:ext cx="7303600" cy="5082721"/>
          </a:xfrm>
          <a:prstGeom prst="rect">
            <a:avLst/>
          </a:prstGeom>
        </p:spPr>
      </p:pic>
      <p:sp>
        <p:nvSpPr>
          <p:cNvPr id="15" name="Connettore 14">
            <a:extLst>
              <a:ext uri="{FF2B5EF4-FFF2-40B4-BE49-F238E27FC236}">
                <a16:creationId xmlns:a16="http://schemas.microsoft.com/office/drawing/2014/main" id="{E757C11F-BFE8-4D9C-BC56-3794C89911FA}"/>
              </a:ext>
            </a:extLst>
          </p:cNvPr>
          <p:cNvSpPr/>
          <p:nvPr/>
        </p:nvSpPr>
        <p:spPr>
          <a:xfrm>
            <a:off x="8026400" y="171035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4372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Singleplayer</a:t>
            </a:r>
            <a:r>
              <a:rPr lang="it-IT" sz="3200" b="1" dirty="0">
                <a:solidFill>
                  <a:srgbClr val="003257"/>
                </a:solidFill>
              </a:rPr>
              <a:t> mode</a:t>
            </a:r>
          </a:p>
        </p:txBody>
      </p:sp>
      <p:sp>
        <p:nvSpPr>
          <p:cNvPr id="16" name="Segnaposto contenuto 7">
            <a:extLst>
              <a:ext uri="{FF2B5EF4-FFF2-40B4-BE49-F238E27FC236}">
                <a16:creationId xmlns:a16="http://schemas.microsoft.com/office/drawing/2014/main" id="{94451C8C-9718-4BA4-ACB3-B0272CD31F8E}"/>
              </a:ext>
            </a:extLst>
          </p:cNvPr>
          <p:cNvSpPr>
            <a:spLocks noGrp="1"/>
          </p:cNvSpPr>
          <p:nvPr>
            <p:ph idx="1"/>
          </p:nvPr>
        </p:nvSpPr>
        <p:spPr>
          <a:xfrm>
            <a:off x="247791" y="2064008"/>
            <a:ext cx="3480481" cy="2253364"/>
          </a:xfrm>
        </p:spPr>
        <p:txBody>
          <a:bodyPr>
            <a:normAutofit/>
          </a:bodyPr>
          <a:lstStyle/>
          <a:p>
            <a:pPr marL="0" indent="0">
              <a:buNone/>
            </a:pPr>
            <a:r>
              <a:rPr lang="en-US" sz="2000" dirty="0"/>
              <a:t>The</a:t>
            </a:r>
            <a:r>
              <a:rPr lang="en-US" sz="2000" dirty="0">
                <a:solidFill>
                  <a:srgbClr val="134979"/>
                </a:solidFill>
              </a:rPr>
              <a:t> </a:t>
            </a:r>
            <a:r>
              <a:rPr lang="en-US" sz="2000" dirty="0" err="1">
                <a:solidFill>
                  <a:srgbClr val="134979"/>
                </a:solidFill>
              </a:rPr>
              <a:t>singleplayer</a:t>
            </a:r>
            <a:r>
              <a:rPr lang="en-US" sz="2000" dirty="0">
                <a:solidFill>
                  <a:srgbClr val="134979"/>
                </a:solidFill>
              </a:rPr>
              <a:t> mode </a:t>
            </a:r>
            <a:r>
              <a:rPr lang="en-US" sz="2000" dirty="0"/>
              <a:t>consists of a battle between the trainer and the </a:t>
            </a:r>
            <a:r>
              <a:rPr lang="en-US" sz="2000" dirty="0">
                <a:solidFill>
                  <a:srgbClr val="134979"/>
                </a:solidFill>
              </a:rPr>
              <a:t>CPU</a:t>
            </a:r>
            <a:r>
              <a:rPr lang="en-US" sz="2000" dirty="0"/>
              <a:t>, in fact this allows an user to train itself and learn all the strategies and techniques present around these Pokémon battles. </a:t>
            </a:r>
          </a:p>
          <a:p>
            <a:pPr marL="0" indent="0">
              <a:buNone/>
            </a:pPr>
            <a:endParaRPr lang="en-US" sz="2000" dirty="0"/>
          </a:p>
        </p:txBody>
      </p:sp>
      <p:pic>
        <p:nvPicPr>
          <p:cNvPr id="6" name="Immagine 5">
            <a:extLst>
              <a:ext uri="{FF2B5EF4-FFF2-40B4-BE49-F238E27FC236}">
                <a16:creationId xmlns:a16="http://schemas.microsoft.com/office/drawing/2014/main" id="{B2D78886-EE32-41E2-9D7A-D58BA5525C85}"/>
              </a:ext>
            </a:extLst>
          </p:cNvPr>
          <p:cNvPicPr>
            <a:picLocks noChangeAspect="1"/>
          </p:cNvPicPr>
          <p:nvPr/>
        </p:nvPicPr>
        <p:blipFill>
          <a:blip r:embed="rId5"/>
          <a:stretch>
            <a:fillRect/>
          </a:stretch>
        </p:blipFill>
        <p:spPr>
          <a:xfrm>
            <a:off x="3735638" y="2118616"/>
            <a:ext cx="4968223" cy="1798105"/>
          </a:xfrm>
          <a:prstGeom prst="rect">
            <a:avLst/>
          </a:prstGeom>
        </p:spPr>
      </p:pic>
      <p:sp>
        <p:nvSpPr>
          <p:cNvPr id="17" name="Segnaposto contenuto 7">
            <a:extLst>
              <a:ext uri="{FF2B5EF4-FFF2-40B4-BE49-F238E27FC236}">
                <a16:creationId xmlns:a16="http://schemas.microsoft.com/office/drawing/2014/main" id="{A62E1A99-B190-45F8-9828-AF64DEAEDD10}"/>
              </a:ext>
            </a:extLst>
          </p:cNvPr>
          <p:cNvSpPr txBox="1">
            <a:spLocks/>
          </p:cNvSpPr>
          <p:nvPr/>
        </p:nvSpPr>
        <p:spPr>
          <a:xfrm>
            <a:off x="212288" y="4626384"/>
            <a:ext cx="8283855" cy="18612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CPU is not extremely smart, it is assigned a </a:t>
            </a:r>
            <a:r>
              <a:rPr lang="en-US" sz="2000" dirty="0">
                <a:solidFill>
                  <a:srgbClr val="134979"/>
                </a:solidFill>
              </a:rPr>
              <a:t>random</a:t>
            </a:r>
            <a:r>
              <a:rPr lang="en-US" sz="2000" dirty="0"/>
              <a:t> team for the match and its Pokémon makes moves always in a random way in order to not be too difficult for a beginner. Therefore, the idea is that an inexperienced trainer tries this mode, </a:t>
            </a:r>
            <a:r>
              <a:rPr lang="en-US" sz="2000" dirty="0">
                <a:solidFill>
                  <a:srgbClr val="134979"/>
                </a:solidFill>
              </a:rPr>
              <a:t>improves</a:t>
            </a:r>
            <a:r>
              <a:rPr lang="en-US" sz="2000" dirty="0"/>
              <a:t> and can be </a:t>
            </a:r>
            <a:r>
              <a:rPr lang="en-US" sz="2000" dirty="0">
                <a:solidFill>
                  <a:srgbClr val="134979"/>
                </a:solidFill>
              </a:rPr>
              <a:t>ready</a:t>
            </a:r>
            <a:r>
              <a:rPr lang="en-US" sz="2000" dirty="0"/>
              <a:t> for real battles with experienced trainers in the multiplayer mode.</a:t>
            </a:r>
          </a:p>
        </p:txBody>
      </p:sp>
    </p:spTree>
    <p:extLst>
      <p:ext uri="{BB962C8B-B14F-4D97-AF65-F5344CB8AC3E}">
        <p14:creationId xmlns:p14="http://schemas.microsoft.com/office/powerpoint/2010/main" val="47160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447" y="1888300"/>
            <a:ext cx="3715798" cy="2236692"/>
          </a:xfrm>
        </p:spPr>
        <p:txBody>
          <a:bodyPr>
            <a:normAutofit/>
          </a:bodyPr>
          <a:lstStyle/>
          <a:p>
            <a:pPr marL="0" indent="0">
              <a:buNone/>
            </a:pPr>
            <a:r>
              <a:rPr lang="en-US" sz="2000" dirty="0"/>
              <a:t>The </a:t>
            </a:r>
            <a:r>
              <a:rPr lang="en-US" sz="2000" dirty="0">
                <a:solidFill>
                  <a:srgbClr val="134979"/>
                </a:solidFill>
              </a:rPr>
              <a:t>multiplayer mode </a:t>
            </a:r>
            <a:r>
              <a:rPr lang="en-US" sz="2000" dirty="0"/>
              <a:t>consists of a fight between two different trainers. To do this, it is necessary to start a </a:t>
            </a:r>
            <a:r>
              <a:rPr lang="en-US" sz="2000" dirty="0">
                <a:solidFill>
                  <a:srgbClr val="134979"/>
                </a:solidFill>
              </a:rPr>
              <a:t>server</a:t>
            </a:r>
            <a:r>
              <a:rPr lang="en-US" sz="2000" dirty="0"/>
              <a:t> that allows to manage the communication between the </a:t>
            </a:r>
            <a:r>
              <a:rPr lang="en-US" sz="2000" dirty="0">
                <a:solidFill>
                  <a:srgbClr val="134979"/>
                </a:solidFill>
              </a:rPr>
              <a:t>two clients</a:t>
            </a:r>
            <a:r>
              <a:rPr lang="en-US" sz="2000" dirty="0"/>
              <a:t>.</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Server</a:t>
            </a:r>
          </a:p>
        </p:txBody>
      </p:sp>
      <p:pic>
        <p:nvPicPr>
          <p:cNvPr id="15" name="Immagine 14">
            <a:extLst>
              <a:ext uri="{FF2B5EF4-FFF2-40B4-BE49-F238E27FC236}">
                <a16:creationId xmlns:a16="http://schemas.microsoft.com/office/drawing/2014/main" id="{ED2D49B7-D28F-42F6-9C36-2C8A2C6362FF}"/>
              </a:ext>
            </a:extLst>
          </p:cNvPr>
          <p:cNvPicPr>
            <a:picLocks noChangeAspect="1"/>
          </p:cNvPicPr>
          <p:nvPr/>
        </p:nvPicPr>
        <p:blipFill rotWithShape="1">
          <a:blip r:embed="rId5"/>
          <a:srcRect l="4038" t="5815" r="4813" b="8462"/>
          <a:stretch/>
        </p:blipFill>
        <p:spPr>
          <a:xfrm>
            <a:off x="4215561" y="1703713"/>
            <a:ext cx="4668224" cy="2073256"/>
          </a:xfrm>
          <a:prstGeom prst="rect">
            <a:avLst/>
          </a:prstGeom>
        </p:spPr>
      </p:pic>
      <p:sp>
        <p:nvSpPr>
          <p:cNvPr id="16" name="Segnaposto contenuto 7">
            <a:extLst>
              <a:ext uri="{FF2B5EF4-FFF2-40B4-BE49-F238E27FC236}">
                <a16:creationId xmlns:a16="http://schemas.microsoft.com/office/drawing/2014/main" id="{3C60E45B-7B95-443A-B013-D37F395E94AE}"/>
              </a:ext>
            </a:extLst>
          </p:cNvPr>
          <p:cNvSpPr txBox="1">
            <a:spLocks/>
          </p:cNvSpPr>
          <p:nvPr/>
        </p:nvSpPr>
        <p:spPr>
          <a:xfrm>
            <a:off x="212287" y="4124992"/>
            <a:ext cx="8219536" cy="24162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In particular, in python there is the library </a:t>
            </a:r>
            <a:r>
              <a:rPr lang="en-US" sz="2000" dirty="0">
                <a:solidFill>
                  <a:srgbClr val="134979"/>
                </a:solidFill>
              </a:rPr>
              <a:t>socket</a:t>
            </a:r>
            <a:r>
              <a:rPr lang="en-US" sz="2000" dirty="0"/>
              <a:t> that allows to define a communication of this type. When the server is started, it defines its </a:t>
            </a:r>
            <a:r>
              <a:rPr lang="en-US" sz="2000" dirty="0">
                <a:solidFill>
                  <a:srgbClr val="134979"/>
                </a:solidFill>
              </a:rPr>
              <a:t>IP</a:t>
            </a:r>
            <a:r>
              <a:rPr lang="en-US" sz="2000" dirty="0"/>
              <a:t> (local or global depending on its use), its </a:t>
            </a:r>
            <a:r>
              <a:rPr lang="en-US" sz="2000" dirty="0">
                <a:solidFill>
                  <a:srgbClr val="134979"/>
                </a:solidFill>
              </a:rPr>
              <a:t>port</a:t>
            </a:r>
            <a:r>
              <a:rPr lang="en-US" sz="2000" dirty="0"/>
              <a:t> and the maximum number of clients that can connect to it at the same time. </a:t>
            </a:r>
          </a:p>
          <a:p>
            <a:pPr marL="0" indent="0">
              <a:buNone/>
            </a:pPr>
            <a:r>
              <a:rPr lang="en-US" sz="2000" dirty="0"/>
              <a:t>The server waits for possible client requests to initiate communication and when it receives a request, it will execute a </a:t>
            </a:r>
            <a:r>
              <a:rPr lang="en-US" sz="2000" dirty="0">
                <a:solidFill>
                  <a:srgbClr val="134979"/>
                </a:solidFill>
              </a:rPr>
              <a:t>thread</a:t>
            </a:r>
            <a:r>
              <a:rPr lang="en-US" sz="2000" dirty="0"/>
              <a:t> that will allow to manage the communication between that particular client and the server itself. </a:t>
            </a:r>
          </a:p>
        </p:txBody>
      </p:sp>
    </p:spTree>
    <p:extLst>
      <p:ext uri="{BB962C8B-B14F-4D97-AF65-F5344CB8AC3E}">
        <p14:creationId xmlns:p14="http://schemas.microsoft.com/office/powerpoint/2010/main" val="411562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18256" y="-14633"/>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3808" y="1856064"/>
            <a:ext cx="3814590" cy="1859013"/>
          </a:xfrm>
        </p:spPr>
        <p:txBody>
          <a:bodyPr>
            <a:normAutofit/>
          </a:bodyPr>
          <a:lstStyle/>
          <a:p>
            <a:pPr marL="0" indent="0">
              <a:buNone/>
            </a:pPr>
            <a:r>
              <a:rPr lang="en-US" sz="2000" dirty="0"/>
              <a:t>A client to be able to connect with the server must use a custom </a:t>
            </a:r>
            <a:r>
              <a:rPr lang="en-US" sz="2000" dirty="0">
                <a:solidFill>
                  <a:srgbClr val="134979"/>
                </a:solidFill>
              </a:rPr>
              <a:t>Network</a:t>
            </a:r>
            <a:r>
              <a:rPr lang="en-US" sz="2000" dirty="0"/>
              <a:t> instance that requires the IP and port of the server to initiate a communication.</a:t>
            </a:r>
          </a:p>
          <a:p>
            <a:pPr marL="0" indent="0">
              <a:buNone/>
            </a:pPr>
            <a:endParaRPr lang="en-US"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Multiplayer mode - Clients</a:t>
            </a:r>
          </a:p>
        </p:txBody>
      </p:sp>
      <p:sp>
        <p:nvSpPr>
          <p:cNvPr id="15" name="Segnaposto contenuto 7">
            <a:extLst>
              <a:ext uri="{FF2B5EF4-FFF2-40B4-BE49-F238E27FC236}">
                <a16:creationId xmlns:a16="http://schemas.microsoft.com/office/drawing/2014/main" id="{03655D34-356F-457A-B22A-019A95CB26D3}"/>
              </a:ext>
            </a:extLst>
          </p:cNvPr>
          <p:cNvSpPr txBox="1">
            <a:spLocks/>
          </p:cNvSpPr>
          <p:nvPr/>
        </p:nvSpPr>
        <p:spPr>
          <a:xfrm>
            <a:off x="213808" y="3882187"/>
            <a:ext cx="8041192" cy="28494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client, after having sent the first packet indicating to the server that it wants to establish a </a:t>
            </a:r>
            <a:r>
              <a:rPr lang="en-US" sz="2000" dirty="0">
                <a:solidFill>
                  <a:srgbClr val="134979"/>
                </a:solidFill>
              </a:rPr>
              <a:t>TCP connection</a:t>
            </a:r>
            <a:r>
              <a:rPr lang="en-US" sz="2000" dirty="0"/>
              <a:t>, waits for packets from the latter; once the connection between these entities has been set, both exchange empty packets continuously in order not to lose the communication established due to the set timeout. </a:t>
            </a:r>
          </a:p>
          <a:p>
            <a:pPr marL="0" indent="0">
              <a:buNone/>
            </a:pPr>
            <a:r>
              <a:rPr lang="en-US" sz="2000" dirty="0"/>
              <a:t>When a trainer wants to interact with his move or choice towards the other player, the packets exchanged between the server and the clients will no longer be empty but will contain all the information necessary for the game. </a:t>
            </a:r>
            <a:endParaRPr lang="it-IT" sz="2000" dirty="0"/>
          </a:p>
          <a:p>
            <a:pPr marL="0" indent="0">
              <a:buFont typeface="Arial"/>
              <a:buNone/>
            </a:pPr>
            <a:endParaRPr lang="en-US" sz="2000" dirty="0"/>
          </a:p>
        </p:txBody>
      </p:sp>
      <p:pic>
        <p:nvPicPr>
          <p:cNvPr id="9" name="Immagine 8">
            <a:extLst>
              <a:ext uri="{FF2B5EF4-FFF2-40B4-BE49-F238E27FC236}">
                <a16:creationId xmlns:a16="http://schemas.microsoft.com/office/drawing/2014/main" id="{82E39117-98BA-42B1-B1E8-65B48ADEEAD7}"/>
              </a:ext>
            </a:extLst>
          </p:cNvPr>
          <p:cNvPicPr>
            <a:picLocks noChangeAspect="1"/>
          </p:cNvPicPr>
          <p:nvPr/>
        </p:nvPicPr>
        <p:blipFill>
          <a:blip r:embed="rId5"/>
          <a:stretch>
            <a:fillRect/>
          </a:stretch>
        </p:blipFill>
        <p:spPr>
          <a:xfrm>
            <a:off x="4520185" y="1607233"/>
            <a:ext cx="4055199" cy="2093700"/>
          </a:xfrm>
          <a:prstGeom prst="rect">
            <a:avLst/>
          </a:prstGeom>
        </p:spPr>
      </p:pic>
    </p:spTree>
    <p:extLst>
      <p:ext uri="{BB962C8B-B14F-4D97-AF65-F5344CB8AC3E}">
        <p14:creationId xmlns:p14="http://schemas.microsoft.com/office/powerpoint/2010/main" val="1386676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6" y="1703712"/>
            <a:ext cx="8581518" cy="5164404"/>
          </a:xfrm>
        </p:spPr>
        <p:txBody>
          <a:bodyPr>
            <a:normAutofit fontScale="92500"/>
          </a:bodyPr>
          <a:lstStyle/>
          <a:p>
            <a:pPr marL="0" indent="0">
              <a:buNone/>
            </a:pPr>
            <a:r>
              <a:rPr lang="en-US" sz="2000" dirty="0"/>
              <a:t>To respect the game turns it is necessary that both trainers send their moves or choices, waiting for the opponent's move if he has not already made them.</a:t>
            </a:r>
          </a:p>
          <a:p>
            <a:pPr marL="0" indent="0">
              <a:buNone/>
            </a:pPr>
            <a:r>
              <a:rPr lang="en-US" sz="2000" dirty="0"/>
              <a:t>The information that the players exchange during the turns to execute the correct performance of the game conceptually concern the updating of the models:</a:t>
            </a:r>
          </a:p>
          <a:p>
            <a:r>
              <a:rPr lang="en-US" sz="2000" dirty="0"/>
              <a:t>the enemy trainer's name;    </a:t>
            </a:r>
          </a:p>
          <a:p>
            <a:r>
              <a:rPr lang="en-US" sz="2000" dirty="0"/>
              <a:t>the Pokémon team that the enemy chose for the battle;    </a:t>
            </a:r>
          </a:p>
          <a:p>
            <a:r>
              <a:rPr lang="en-US" sz="2000" dirty="0"/>
              <a:t>the kind of choice the enemy made (i.e. the Pokémon move in battle, its possible exchange with another one in the team or quit the game);    </a:t>
            </a:r>
          </a:p>
          <a:p>
            <a:r>
              <a:rPr lang="en-US" sz="2000" dirty="0"/>
              <a:t>the choice of the opposing Pokémon to replace the exhausted one in game.</a:t>
            </a:r>
          </a:p>
          <a:p>
            <a:pPr marL="0" indent="0">
              <a:buNone/>
            </a:pPr>
            <a:endParaRPr lang="en-US" sz="2000" dirty="0"/>
          </a:p>
          <a:p>
            <a:pPr marL="0" indent="0">
              <a:buNone/>
            </a:pPr>
            <a:r>
              <a:rPr lang="en-US" sz="2000" dirty="0"/>
              <a:t>The custom </a:t>
            </a:r>
            <a:r>
              <a:rPr lang="en-US" sz="2000" dirty="0">
                <a:solidFill>
                  <a:srgbClr val="134979"/>
                </a:solidFill>
              </a:rPr>
              <a:t>Message</a:t>
            </a:r>
            <a:r>
              <a:rPr lang="en-US" sz="2000" dirty="0"/>
              <a:t> class allows clients to send their moves/choices to the other player, so when a client has to send these information it inserts the content of the message in the data attribute of the class relating to the corresponding player and sets the variable of sending. Once both clients have completed these operations, they will check the data attribute relating to the enemy player and discover his choice.</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2" y="1160666"/>
            <a:ext cx="8049727" cy="584775"/>
          </a:xfrm>
          <a:prstGeom prst="rect">
            <a:avLst/>
          </a:prstGeom>
          <a:noFill/>
        </p:spPr>
        <p:txBody>
          <a:bodyPr wrap="square">
            <a:spAutoFit/>
          </a:bodyPr>
          <a:lstStyle/>
          <a:p>
            <a:pPr marL="0" indent="0">
              <a:buNone/>
            </a:pPr>
            <a:r>
              <a:rPr lang="it-IT" sz="3200" b="1" dirty="0">
                <a:solidFill>
                  <a:srgbClr val="003257"/>
                </a:solidFill>
              </a:rPr>
              <a:t>Multiplayer mode – </a:t>
            </a:r>
            <a:r>
              <a:rPr lang="it-IT" sz="3200" b="1" dirty="0" err="1">
                <a:solidFill>
                  <a:srgbClr val="003257"/>
                </a:solidFill>
              </a:rPr>
              <a:t>Messages</a:t>
            </a:r>
            <a:r>
              <a:rPr lang="it-IT" sz="3200" b="1" dirty="0">
                <a:solidFill>
                  <a:srgbClr val="003257"/>
                </a:solidFill>
              </a:rPr>
              <a:t> </a:t>
            </a:r>
            <a:r>
              <a:rPr lang="it-IT" sz="3200" b="1" dirty="0" err="1">
                <a:solidFill>
                  <a:srgbClr val="003257"/>
                </a:solidFill>
              </a:rPr>
              <a:t>exchanged</a:t>
            </a:r>
            <a:r>
              <a:rPr lang="it-IT" sz="3200" b="1" dirty="0">
                <a:solidFill>
                  <a:srgbClr val="003257"/>
                </a:solidFill>
              </a:rPr>
              <a:t>  </a:t>
            </a:r>
          </a:p>
        </p:txBody>
      </p:sp>
    </p:spTree>
    <p:extLst>
      <p:ext uri="{BB962C8B-B14F-4D97-AF65-F5344CB8AC3E}">
        <p14:creationId xmlns:p14="http://schemas.microsoft.com/office/powerpoint/2010/main" val="2194885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0" y="-5227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22334" y="1970215"/>
            <a:ext cx="8481527" cy="5027879"/>
          </a:xfrm>
        </p:spPr>
        <p:txBody>
          <a:bodyPr>
            <a:normAutofit/>
          </a:bodyPr>
          <a:lstStyle/>
          <a:p>
            <a:pPr marL="0" indent="0">
              <a:buNone/>
            </a:pPr>
            <a:r>
              <a:rPr lang="en-US" sz="2000" dirty="0"/>
              <a:t>We have decided to include animations and sounds within the game to make the game </a:t>
            </a:r>
            <a:r>
              <a:rPr lang="en-US" sz="2000" dirty="0">
                <a:solidFill>
                  <a:srgbClr val="134979"/>
                </a:solidFill>
              </a:rPr>
              <a:t>more realistic</a:t>
            </a:r>
            <a:r>
              <a:rPr lang="en-US" sz="2000" dirty="0"/>
              <a:t>, indeed, the animations concern various things within the battle:</a:t>
            </a:r>
          </a:p>
          <a:p>
            <a:pPr>
              <a:buFont typeface="Arial" panose="020B0604020202020204" pitchFamily="34" charset="0"/>
              <a:buChar char="•"/>
            </a:pPr>
            <a:r>
              <a:rPr lang="en-US" sz="2000" dirty="0"/>
              <a:t>Visualization of the trainers and the Pokéballs from which the Pokémon come out at the beginning of the game;</a:t>
            </a:r>
          </a:p>
          <a:p>
            <a:pPr>
              <a:buFont typeface="Arial" panose="020B0604020202020204" pitchFamily="34" charset="0"/>
              <a:buChar char="•"/>
            </a:pPr>
            <a:r>
              <a:rPr lang="en-US" sz="2000" dirty="0"/>
              <a:t>Explosions generated by the attack of one Pokémon towards the other;</a:t>
            </a:r>
          </a:p>
          <a:p>
            <a:pPr>
              <a:buFont typeface="Arial" panose="020B0604020202020204" pitchFamily="34" charset="0"/>
              <a:buChar char="•"/>
            </a:pPr>
            <a:r>
              <a:rPr lang="en-US" sz="2000" dirty="0"/>
              <a:t>HP bar decrease slowly;</a:t>
            </a:r>
          </a:p>
          <a:p>
            <a:pPr>
              <a:buFont typeface="Arial" panose="020B0604020202020204" pitchFamily="34" charset="0"/>
              <a:buChar char="•"/>
            </a:pPr>
            <a:r>
              <a:rPr lang="en-US" sz="2000" dirty="0"/>
              <a:t>the Pokémon change in battle with another one;</a:t>
            </a:r>
          </a:p>
          <a:p>
            <a:pPr>
              <a:buFont typeface="Arial" panose="020B0604020202020204" pitchFamily="34" charset="0"/>
              <a:buChar char="•"/>
            </a:pPr>
            <a:r>
              <a:rPr lang="en-US" sz="2000" dirty="0"/>
              <a:t>the animations about the special moves.</a:t>
            </a:r>
          </a:p>
          <a:p>
            <a:pPr>
              <a:buFont typeface="Arial" panose="020B0604020202020204" pitchFamily="34" charset="0"/>
              <a:buChar char="•"/>
            </a:pPr>
            <a:endParaRPr lang="en-US" sz="2000" dirty="0"/>
          </a:p>
          <a:p>
            <a:pPr marL="0" indent="0">
              <a:buNone/>
            </a:pPr>
            <a:r>
              <a:rPr lang="en-US" sz="2000" dirty="0"/>
              <a:t>Even sound generates a sense of involvement, indeed, we set a </a:t>
            </a:r>
            <a:r>
              <a:rPr lang="en-US" sz="2000" dirty="0">
                <a:solidFill>
                  <a:srgbClr val="003257"/>
                </a:solidFill>
              </a:rPr>
              <a:t>soundtrack</a:t>
            </a:r>
            <a:r>
              <a:rPr lang="en-US" sz="2000" dirty="0"/>
              <a:t>, a sound for explosions due to attacks and also another one for the victory/defeat of the trainers in order to point out the end of the battle.</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Animations</a:t>
            </a:r>
            <a:r>
              <a:rPr lang="it-IT" sz="3200" b="1" dirty="0">
                <a:solidFill>
                  <a:srgbClr val="003257"/>
                </a:solidFill>
              </a:rPr>
              <a:t> and sounds</a:t>
            </a:r>
          </a:p>
        </p:txBody>
      </p:sp>
    </p:spTree>
    <p:extLst>
      <p:ext uri="{BB962C8B-B14F-4D97-AF65-F5344CB8AC3E}">
        <p14:creationId xmlns:p14="http://schemas.microsoft.com/office/powerpoint/2010/main" val="3072051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0"/>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Trainers </a:t>
            </a:r>
            <a:r>
              <a:rPr lang="it-IT" sz="3200" b="1" dirty="0" err="1">
                <a:solidFill>
                  <a:srgbClr val="003257"/>
                </a:solidFill>
              </a:rPr>
              <a:t>animations</a:t>
            </a:r>
            <a:endParaRPr lang="it-IT" sz="3200" b="1" dirty="0">
              <a:solidFill>
                <a:srgbClr val="003257"/>
              </a:solidFill>
            </a:endParaRPr>
          </a:p>
        </p:txBody>
      </p:sp>
      <p:pic>
        <p:nvPicPr>
          <p:cNvPr id="3" name="Immagine 2">
            <a:extLst>
              <a:ext uri="{FF2B5EF4-FFF2-40B4-BE49-F238E27FC236}">
                <a16:creationId xmlns:a16="http://schemas.microsoft.com/office/drawing/2014/main" id="{565E4857-AE6D-44E0-B70B-6AFD943183A9}"/>
              </a:ext>
            </a:extLst>
          </p:cNvPr>
          <p:cNvPicPr>
            <a:picLocks noChangeAspect="1"/>
          </p:cNvPicPr>
          <p:nvPr/>
        </p:nvPicPr>
        <p:blipFill rotWithShape="1">
          <a:blip r:embed="rId5"/>
          <a:srcRect r="48989"/>
          <a:stretch/>
        </p:blipFill>
        <p:spPr>
          <a:xfrm>
            <a:off x="3773707" y="1194703"/>
            <a:ext cx="3152463" cy="647715"/>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16DBB6BA-1DDF-4600-B5BB-DA0C1C50C105}"/>
              </a:ext>
            </a:extLst>
          </p:cNvPr>
          <p:cNvPicPr>
            <a:picLocks noChangeAspect="1"/>
          </p:cNvPicPr>
          <p:nvPr/>
        </p:nvPicPr>
        <p:blipFill>
          <a:blip r:embed="rId6"/>
          <a:stretch>
            <a:fillRect/>
          </a:stretch>
        </p:blipFill>
        <p:spPr>
          <a:xfrm>
            <a:off x="6945009" y="1237970"/>
            <a:ext cx="1904127" cy="647715"/>
          </a:xfrm>
          <a:prstGeom prst="rect">
            <a:avLst/>
          </a:prstGeom>
        </p:spPr>
      </p:pic>
      <p:pic>
        <p:nvPicPr>
          <p:cNvPr id="26" name="Immagine 25">
            <a:extLst>
              <a:ext uri="{FF2B5EF4-FFF2-40B4-BE49-F238E27FC236}">
                <a16:creationId xmlns:a16="http://schemas.microsoft.com/office/drawing/2014/main" id="{E21D7090-B320-4C80-88C2-F443B023A9DA}"/>
              </a:ext>
            </a:extLst>
          </p:cNvPr>
          <p:cNvPicPr>
            <a:picLocks noChangeAspect="1"/>
          </p:cNvPicPr>
          <p:nvPr/>
        </p:nvPicPr>
        <p:blipFill>
          <a:blip r:embed="rId7"/>
          <a:stretch>
            <a:fillRect/>
          </a:stretch>
        </p:blipFill>
        <p:spPr>
          <a:xfrm>
            <a:off x="85380" y="4313080"/>
            <a:ext cx="2851193" cy="1993643"/>
          </a:xfrm>
          <a:prstGeom prst="rect">
            <a:avLst/>
          </a:prstGeom>
        </p:spPr>
      </p:pic>
      <p:pic>
        <p:nvPicPr>
          <p:cNvPr id="28" name="Immagine 27">
            <a:extLst>
              <a:ext uri="{FF2B5EF4-FFF2-40B4-BE49-F238E27FC236}">
                <a16:creationId xmlns:a16="http://schemas.microsoft.com/office/drawing/2014/main" id="{E320B7D9-75F9-4A45-B3EF-D49C71D49FF7}"/>
              </a:ext>
            </a:extLst>
          </p:cNvPr>
          <p:cNvPicPr>
            <a:picLocks noChangeAspect="1"/>
          </p:cNvPicPr>
          <p:nvPr/>
        </p:nvPicPr>
        <p:blipFill>
          <a:blip r:embed="rId8"/>
          <a:stretch>
            <a:fillRect/>
          </a:stretch>
        </p:blipFill>
        <p:spPr>
          <a:xfrm>
            <a:off x="3147724" y="4313080"/>
            <a:ext cx="2851195" cy="1993643"/>
          </a:xfrm>
          <a:prstGeom prst="rect">
            <a:avLst/>
          </a:prstGeom>
        </p:spPr>
      </p:pic>
      <p:pic>
        <p:nvPicPr>
          <p:cNvPr id="30" name="Immagine 29">
            <a:extLst>
              <a:ext uri="{FF2B5EF4-FFF2-40B4-BE49-F238E27FC236}">
                <a16:creationId xmlns:a16="http://schemas.microsoft.com/office/drawing/2014/main" id="{53BCCF0F-27A7-4C46-998D-1D82363F7506}"/>
              </a:ext>
            </a:extLst>
          </p:cNvPr>
          <p:cNvPicPr>
            <a:picLocks noChangeAspect="1"/>
          </p:cNvPicPr>
          <p:nvPr/>
        </p:nvPicPr>
        <p:blipFill>
          <a:blip r:embed="rId9"/>
          <a:stretch>
            <a:fillRect/>
          </a:stretch>
        </p:blipFill>
        <p:spPr>
          <a:xfrm>
            <a:off x="85380" y="2037723"/>
            <a:ext cx="2851193" cy="1993642"/>
          </a:xfrm>
          <a:prstGeom prst="rect">
            <a:avLst/>
          </a:prstGeom>
        </p:spPr>
      </p:pic>
      <p:pic>
        <p:nvPicPr>
          <p:cNvPr id="32" name="Immagine 31">
            <a:extLst>
              <a:ext uri="{FF2B5EF4-FFF2-40B4-BE49-F238E27FC236}">
                <a16:creationId xmlns:a16="http://schemas.microsoft.com/office/drawing/2014/main" id="{23371868-83B4-4FC6-B0B6-8D3ACA9FF977}"/>
              </a:ext>
            </a:extLst>
          </p:cNvPr>
          <p:cNvPicPr>
            <a:picLocks noChangeAspect="1"/>
          </p:cNvPicPr>
          <p:nvPr/>
        </p:nvPicPr>
        <p:blipFill>
          <a:blip r:embed="rId10"/>
          <a:stretch>
            <a:fillRect/>
          </a:stretch>
        </p:blipFill>
        <p:spPr>
          <a:xfrm>
            <a:off x="3147724" y="2049665"/>
            <a:ext cx="2851195" cy="1993644"/>
          </a:xfrm>
          <a:prstGeom prst="rect">
            <a:avLst/>
          </a:prstGeom>
        </p:spPr>
      </p:pic>
      <p:pic>
        <p:nvPicPr>
          <p:cNvPr id="34" name="Immagine 33">
            <a:extLst>
              <a:ext uri="{FF2B5EF4-FFF2-40B4-BE49-F238E27FC236}">
                <a16:creationId xmlns:a16="http://schemas.microsoft.com/office/drawing/2014/main" id="{41CF65C9-CDD6-4C7F-BFC7-E58DDED5C36C}"/>
              </a:ext>
            </a:extLst>
          </p:cNvPr>
          <p:cNvPicPr>
            <a:picLocks noChangeAspect="1"/>
          </p:cNvPicPr>
          <p:nvPr/>
        </p:nvPicPr>
        <p:blipFill>
          <a:blip r:embed="rId11"/>
          <a:stretch>
            <a:fillRect/>
          </a:stretch>
        </p:blipFill>
        <p:spPr>
          <a:xfrm>
            <a:off x="6206808" y="2049665"/>
            <a:ext cx="2851194" cy="1993643"/>
          </a:xfrm>
          <a:prstGeom prst="rect">
            <a:avLst/>
          </a:prstGeom>
        </p:spPr>
      </p:pic>
      <p:pic>
        <p:nvPicPr>
          <p:cNvPr id="36" name="Immagine 35">
            <a:extLst>
              <a:ext uri="{FF2B5EF4-FFF2-40B4-BE49-F238E27FC236}">
                <a16:creationId xmlns:a16="http://schemas.microsoft.com/office/drawing/2014/main" id="{CE905A8C-47DB-4090-98E8-01B3AB71357E}"/>
              </a:ext>
            </a:extLst>
          </p:cNvPr>
          <p:cNvPicPr>
            <a:picLocks noChangeAspect="1"/>
          </p:cNvPicPr>
          <p:nvPr/>
        </p:nvPicPr>
        <p:blipFill>
          <a:blip r:embed="rId12"/>
          <a:stretch>
            <a:fillRect/>
          </a:stretch>
        </p:blipFill>
        <p:spPr>
          <a:xfrm>
            <a:off x="6206808" y="4309617"/>
            <a:ext cx="2851196" cy="1993644"/>
          </a:xfrm>
          <a:prstGeom prst="rect">
            <a:avLst/>
          </a:prstGeom>
        </p:spPr>
      </p:pic>
    </p:spTree>
    <p:extLst>
      <p:ext uri="{BB962C8B-B14F-4D97-AF65-F5344CB8AC3E}">
        <p14:creationId xmlns:p14="http://schemas.microsoft.com/office/powerpoint/2010/main" val="1595546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Explosion</a:t>
            </a:r>
            <a:r>
              <a:rPr lang="it-IT" sz="3200" b="1" dirty="0">
                <a:solidFill>
                  <a:srgbClr val="003257"/>
                </a:solidFill>
              </a:rPr>
              <a:t> </a:t>
            </a:r>
            <a:r>
              <a:rPr lang="it-IT" sz="3200" b="1" dirty="0" err="1">
                <a:solidFill>
                  <a:srgbClr val="003257"/>
                </a:solidFill>
              </a:rPr>
              <a:t>animations</a:t>
            </a:r>
            <a:endParaRPr lang="it-IT" sz="3200" b="1" dirty="0">
              <a:solidFill>
                <a:srgbClr val="003257"/>
              </a:solidFill>
            </a:endParaRPr>
          </a:p>
        </p:txBody>
      </p:sp>
      <p:pic>
        <p:nvPicPr>
          <p:cNvPr id="3" name="Immagine 2" descr="Immagine che contiene luce&#10;&#10;Descrizione generata automaticamente">
            <a:extLst>
              <a:ext uri="{FF2B5EF4-FFF2-40B4-BE49-F238E27FC236}">
                <a16:creationId xmlns:a16="http://schemas.microsoft.com/office/drawing/2014/main" id="{39E35A46-C247-4BAB-B513-9E21D3D8B611}"/>
              </a:ext>
            </a:extLst>
          </p:cNvPr>
          <p:cNvPicPr>
            <a:picLocks noChangeAspect="1"/>
          </p:cNvPicPr>
          <p:nvPr/>
        </p:nvPicPr>
        <p:blipFill>
          <a:blip r:embed="rId5"/>
          <a:stretch>
            <a:fillRect/>
          </a:stretch>
        </p:blipFill>
        <p:spPr>
          <a:xfrm>
            <a:off x="6872100" y="2975221"/>
            <a:ext cx="2041676" cy="2381955"/>
          </a:xfrm>
          <a:prstGeom prst="rect">
            <a:avLst/>
          </a:prstGeom>
        </p:spPr>
      </p:pic>
      <p:pic>
        <p:nvPicPr>
          <p:cNvPr id="6" name="Immagine 5">
            <a:extLst>
              <a:ext uri="{FF2B5EF4-FFF2-40B4-BE49-F238E27FC236}">
                <a16:creationId xmlns:a16="http://schemas.microsoft.com/office/drawing/2014/main" id="{445FCA5B-21C4-488D-AE15-C8F00B7E8F7B}"/>
              </a:ext>
            </a:extLst>
          </p:cNvPr>
          <p:cNvPicPr>
            <a:picLocks noChangeAspect="1"/>
          </p:cNvPicPr>
          <p:nvPr/>
        </p:nvPicPr>
        <p:blipFill>
          <a:blip r:embed="rId6"/>
          <a:stretch>
            <a:fillRect/>
          </a:stretch>
        </p:blipFill>
        <p:spPr>
          <a:xfrm>
            <a:off x="90116" y="1950086"/>
            <a:ext cx="3082844" cy="2155619"/>
          </a:xfrm>
          <a:prstGeom prst="rect">
            <a:avLst/>
          </a:prstGeom>
        </p:spPr>
      </p:pic>
      <p:pic>
        <p:nvPicPr>
          <p:cNvPr id="16" name="Immagine 15">
            <a:extLst>
              <a:ext uri="{FF2B5EF4-FFF2-40B4-BE49-F238E27FC236}">
                <a16:creationId xmlns:a16="http://schemas.microsoft.com/office/drawing/2014/main" id="{43612242-A8A8-4840-9D7E-69388DB72E3A}"/>
              </a:ext>
            </a:extLst>
          </p:cNvPr>
          <p:cNvPicPr>
            <a:picLocks noChangeAspect="1"/>
          </p:cNvPicPr>
          <p:nvPr/>
        </p:nvPicPr>
        <p:blipFill>
          <a:blip r:embed="rId7"/>
          <a:stretch>
            <a:fillRect/>
          </a:stretch>
        </p:blipFill>
        <p:spPr>
          <a:xfrm>
            <a:off x="3442628" y="2010579"/>
            <a:ext cx="3082844" cy="2155620"/>
          </a:xfrm>
          <a:prstGeom prst="rect">
            <a:avLst/>
          </a:prstGeom>
        </p:spPr>
      </p:pic>
      <p:pic>
        <p:nvPicPr>
          <p:cNvPr id="19" name="Immagine 18">
            <a:extLst>
              <a:ext uri="{FF2B5EF4-FFF2-40B4-BE49-F238E27FC236}">
                <a16:creationId xmlns:a16="http://schemas.microsoft.com/office/drawing/2014/main" id="{E6FC4985-F3A8-4BF9-9997-9CD965077F03}"/>
              </a:ext>
            </a:extLst>
          </p:cNvPr>
          <p:cNvPicPr>
            <a:picLocks noChangeAspect="1"/>
          </p:cNvPicPr>
          <p:nvPr/>
        </p:nvPicPr>
        <p:blipFill>
          <a:blip r:embed="rId8"/>
          <a:stretch>
            <a:fillRect/>
          </a:stretch>
        </p:blipFill>
        <p:spPr>
          <a:xfrm>
            <a:off x="90115" y="4461671"/>
            <a:ext cx="3082845" cy="2155620"/>
          </a:xfrm>
          <a:prstGeom prst="rect">
            <a:avLst/>
          </a:prstGeom>
        </p:spPr>
      </p:pic>
      <p:pic>
        <p:nvPicPr>
          <p:cNvPr id="24" name="Immagine 23">
            <a:extLst>
              <a:ext uri="{FF2B5EF4-FFF2-40B4-BE49-F238E27FC236}">
                <a16:creationId xmlns:a16="http://schemas.microsoft.com/office/drawing/2014/main" id="{1D011B2F-26EF-4249-BA5C-F8634C9932D4}"/>
              </a:ext>
            </a:extLst>
          </p:cNvPr>
          <p:cNvPicPr>
            <a:picLocks noChangeAspect="1"/>
          </p:cNvPicPr>
          <p:nvPr/>
        </p:nvPicPr>
        <p:blipFill>
          <a:blip r:embed="rId9"/>
          <a:stretch>
            <a:fillRect/>
          </a:stretch>
        </p:blipFill>
        <p:spPr>
          <a:xfrm>
            <a:off x="3442626" y="4461671"/>
            <a:ext cx="3082846" cy="2155621"/>
          </a:xfrm>
          <a:prstGeom prst="rect">
            <a:avLst/>
          </a:prstGeom>
        </p:spPr>
      </p:pic>
    </p:spTree>
    <p:extLst>
      <p:ext uri="{BB962C8B-B14F-4D97-AF65-F5344CB8AC3E}">
        <p14:creationId xmlns:p14="http://schemas.microsoft.com/office/powerpoint/2010/main" val="905270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19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05273" y="1850311"/>
            <a:ext cx="4969313" cy="5185592"/>
          </a:xfrm>
        </p:spPr>
        <p:txBody>
          <a:bodyPr>
            <a:normAutofit/>
          </a:bodyPr>
          <a:lstStyle/>
          <a:p>
            <a:pPr marL="0" indent="0">
              <a:buNone/>
            </a:pPr>
            <a:r>
              <a:rPr lang="en-US" sz="2000" dirty="0"/>
              <a:t>The test is structured around a series of questions or statements that the participants had to answer. The questions are </a:t>
            </a:r>
            <a:r>
              <a:rPr lang="en-US" sz="2000" dirty="0">
                <a:solidFill>
                  <a:srgbClr val="134979"/>
                </a:solidFill>
              </a:rPr>
              <a:t>SEQs</a:t>
            </a:r>
            <a:r>
              <a:rPr lang="en-US" sz="2000" dirty="0"/>
              <a:t> but the range of values ​​is 1 to 5 for us.</a:t>
            </a:r>
          </a:p>
          <a:p>
            <a:pPr marL="0" indent="0">
              <a:buNone/>
            </a:pPr>
            <a:endParaRPr lang="en-US" sz="2000" dirty="0"/>
          </a:p>
          <a:p>
            <a:pPr marL="0" indent="0">
              <a:buNone/>
            </a:pPr>
            <a:r>
              <a:rPr lang="en-US" sz="2000" dirty="0"/>
              <a:t>Our idea was to have </a:t>
            </a:r>
            <a:r>
              <a:rPr lang="en-US" sz="2000" dirty="0">
                <a:solidFill>
                  <a:srgbClr val="134979"/>
                </a:solidFill>
              </a:rPr>
              <a:t>10</a:t>
            </a:r>
            <a:r>
              <a:rPr lang="en-US" sz="2000" dirty="0"/>
              <a:t> </a:t>
            </a:r>
            <a:r>
              <a:rPr lang="en-US" sz="2000" dirty="0">
                <a:solidFill>
                  <a:srgbClr val="134979"/>
                </a:solidFill>
              </a:rPr>
              <a:t>people</a:t>
            </a:r>
            <a:r>
              <a:rPr lang="en-US" sz="2000" dirty="0"/>
              <a:t> test our game, taking 5 </a:t>
            </a:r>
            <a:r>
              <a:rPr lang="en-US" sz="2000" dirty="0">
                <a:solidFill>
                  <a:srgbClr val="003257"/>
                </a:solidFill>
              </a:rPr>
              <a:t>beginners</a:t>
            </a:r>
            <a:r>
              <a:rPr lang="en-US" sz="2000" dirty="0"/>
              <a:t> who have never played a real Pokémon game and 5 people who are </a:t>
            </a:r>
            <a:r>
              <a:rPr lang="en-US" sz="2000" dirty="0">
                <a:solidFill>
                  <a:srgbClr val="003257"/>
                </a:solidFill>
              </a:rPr>
              <a:t>experts</a:t>
            </a:r>
            <a:r>
              <a:rPr lang="en-US" sz="2000" dirty="0"/>
              <a:t> instead of these games. </a:t>
            </a:r>
          </a:p>
          <a:p>
            <a:pPr marL="0" indent="0">
              <a:buNone/>
            </a:pPr>
            <a:r>
              <a:rPr lang="en-US" sz="2000" dirty="0"/>
              <a:t>We made all these people try the game </a:t>
            </a:r>
            <a:r>
              <a:rPr lang="en-US" sz="2000" dirty="0">
                <a:solidFill>
                  <a:srgbClr val="003257"/>
                </a:solidFill>
              </a:rPr>
              <a:t>twice</a:t>
            </a:r>
            <a:r>
              <a:rPr lang="en-US" sz="2000" dirty="0"/>
              <a:t> in order to give us evaluations related to the first and second use of the application and trying to diversify these evaluations between expert and beginner trainers.</a:t>
            </a:r>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5" name="Immagine 4">
            <a:extLst>
              <a:ext uri="{FF2B5EF4-FFF2-40B4-BE49-F238E27FC236}">
                <a16:creationId xmlns:a16="http://schemas.microsoft.com/office/drawing/2014/main" id="{6CF4D5DB-5E83-4332-B7BE-F5DA9885AC31}"/>
              </a:ext>
            </a:extLst>
          </p:cNvPr>
          <p:cNvPicPr>
            <a:picLocks noChangeAspect="1"/>
          </p:cNvPicPr>
          <p:nvPr/>
        </p:nvPicPr>
        <p:blipFill>
          <a:blip r:embed="rId5"/>
          <a:srcRect/>
          <a:stretch/>
        </p:blipFill>
        <p:spPr>
          <a:xfrm>
            <a:off x="5261210" y="1850311"/>
            <a:ext cx="3789910" cy="4180186"/>
          </a:xfrm>
          <a:prstGeom prst="rect">
            <a:avLst/>
          </a:prstGeom>
        </p:spPr>
      </p:pic>
    </p:spTree>
    <p:extLst>
      <p:ext uri="{BB962C8B-B14F-4D97-AF65-F5344CB8AC3E}">
        <p14:creationId xmlns:p14="http://schemas.microsoft.com/office/powerpoint/2010/main" val="2771933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12287" y="1703713"/>
            <a:ext cx="4809600" cy="4662754"/>
          </a:xfrm>
        </p:spPr>
        <p:txBody>
          <a:bodyPr>
            <a:normAutofit/>
          </a:bodyPr>
          <a:lstStyle/>
          <a:p>
            <a:pPr marL="0" indent="0">
              <a:buNone/>
            </a:pPr>
            <a:r>
              <a:rPr lang="en-US" sz="2000" dirty="0">
                <a:solidFill>
                  <a:srgbClr val="003257"/>
                </a:solidFill>
              </a:rPr>
              <a:t>Pokémon Battle Simulator </a:t>
            </a:r>
            <a:r>
              <a:rPr lang="en-US" sz="2000" dirty="0"/>
              <a:t>is a game that aims to simulate the real Pokémon battle games. In the application are implemented all features and functionalities that allow the player to choose his team and play a match in </a:t>
            </a:r>
            <a:r>
              <a:rPr lang="en-US" sz="2000" dirty="0" err="1">
                <a:solidFill>
                  <a:srgbClr val="003257"/>
                </a:solidFill>
              </a:rPr>
              <a:t>singleplayer</a:t>
            </a:r>
            <a:r>
              <a:rPr lang="en-US" sz="2000" dirty="0"/>
              <a:t> or </a:t>
            </a:r>
            <a:r>
              <a:rPr lang="en-US" sz="2000" dirty="0">
                <a:solidFill>
                  <a:srgbClr val="003257"/>
                </a:solidFill>
              </a:rPr>
              <a:t>multiplayer</a:t>
            </a:r>
            <a:r>
              <a:rPr lang="en-US" sz="2000" dirty="0"/>
              <a:t> mode.</a:t>
            </a:r>
          </a:p>
          <a:p>
            <a:pPr marL="0" indent="0">
              <a:buNone/>
            </a:pPr>
            <a:endParaRPr lang="en-US" sz="1400" dirty="0"/>
          </a:p>
          <a:p>
            <a:pPr marL="0" indent="0">
              <a:buNone/>
            </a:pPr>
            <a:r>
              <a:rPr lang="en-US" sz="2000" dirty="0"/>
              <a:t>The game is basically divided in three parts: the first one allows you to choose all Pokémon for your team, the second one allows you to choose your nickname and the game mode and the last one consists of the real Pokémon battle that it can be played against the CPU or another Pokémon trainer.</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2453951" cy="584775"/>
          </a:xfrm>
          <a:prstGeom prst="rect">
            <a:avLst/>
          </a:prstGeom>
          <a:noFill/>
        </p:spPr>
        <p:txBody>
          <a:bodyPr wrap="square">
            <a:spAutoFit/>
          </a:bodyPr>
          <a:lstStyle/>
          <a:p>
            <a:pPr marL="0" indent="0">
              <a:buNone/>
            </a:pPr>
            <a:r>
              <a:rPr lang="it-IT" sz="3200" b="1" dirty="0" err="1">
                <a:solidFill>
                  <a:srgbClr val="003257"/>
                </a:solidFill>
              </a:rPr>
              <a:t>Introduction</a:t>
            </a:r>
            <a:endParaRPr lang="it-IT" sz="3200" b="1" dirty="0">
              <a:solidFill>
                <a:srgbClr val="003257"/>
              </a:solidFill>
            </a:endParaRPr>
          </a:p>
        </p:txBody>
      </p:sp>
      <p:pic>
        <p:nvPicPr>
          <p:cNvPr id="16" name="Immagine 15">
            <a:extLst>
              <a:ext uri="{FF2B5EF4-FFF2-40B4-BE49-F238E27FC236}">
                <a16:creationId xmlns:a16="http://schemas.microsoft.com/office/drawing/2014/main" id="{A39546FD-2F88-4D8A-A314-EFB0FEE489DB}"/>
              </a:ext>
            </a:extLst>
          </p:cNvPr>
          <p:cNvPicPr>
            <a:picLocks noChangeAspect="1"/>
          </p:cNvPicPr>
          <p:nvPr/>
        </p:nvPicPr>
        <p:blipFill>
          <a:blip r:embed="rId5"/>
          <a:srcRect/>
          <a:stretch/>
        </p:blipFill>
        <p:spPr>
          <a:xfrm>
            <a:off x="5270686" y="2071090"/>
            <a:ext cx="3353640" cy="3353640"/>
          </a:xfrm>
          <a:prstGeom prst="rect">
            <a:avLst/>
          </a:prstGeom>
        </p:spPr>
      </p:pic>
    </p:spTree>
    <p:extLst>
      <p:ext uri="{BB962C8B-B14F-4D97-AF65-F5344CB8AC3E}">
        <p14:creationId xmlns:p14="http://schemas.microsoft.com/office/powerpoint/2010/main" val="107685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20</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endParaRPr lang="it-IT" sz="3200" b="1" dirty="0">
              <a:solidFill>
                <a:srgbClr val="003257"/>
              </a:solidFill>
            </a:endParaRPr>
          </a:p>
        </p:txBody>
      </p:sp>
      <p:pic>
        <p:nvPicPr>
          <p:cNvPr id="7" name="Immagine 6" descr="Immagine che contiene testo&#10;&#10;Descrizione generata automaticamente">
            <a:extLst>
              <a:ext uri="{FF2B5EF4-FFF2-40B4-BE49-F238E27FC236}">
                <a16:creationId xmlns:a16="http://schemas.microsoft.com/office/drawing/2014/main" id="{9180AC49-3282-4F28-87CA-034F20F9D53D}"/>
              </a:ext>
            </a:extLst>
          </p:cNvPr>
          <p:cNvPicPr>
            <a:picLocks noChangeAspect="1"/>
          </p:cNvPicPr>
          <p:nvPr/>
        </p:nvPicPr>
        <p:blipFill>
          <a:blip r:embed="rId5"/>
          <a:stretch>
            <a:fillRect/>
          </a:stretch>
        </p:blipFill>
        <p:spPr>
          <a:xfrm>
            <a:off x="0" y="1762113"/>
            <a:ext cx="7706945" cy="4768142"/>
          </a:xfrm>
          <a:prstGeom prst="rect">
            <a:avLst/>
          </a:prstGeom>
        </p:spPr>
      </p:pic>
    </p:spTree>
    <p:extLst>
      <p:ext uri="{BB962C8B-B14F-4D97-AF65-F5344CB8AC3E}">
        <p14:creationId xmlns:p14="http://schemas.microsoft.com/office/powerpoint/2010/main" val="1896682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21</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stats</a:t>
            </a:r>
            <a:endParaRPr lang="it-IT" sz="3200" b="1" u="sng" dirty="0">
              <a:solidFill>
                <a:srgbClr val="003257"/>
              </a:solidFill>
            </a:endParaRPr>
          </a:p>
        </p:txBody>
      </p:sp>
      <p:pic>
        <p:nvPicPr>
          <p:cNvPr id="6" name="Immagine 5">
            <a:extLst>
              <a:ext uri="{FF2B5EF4-FFF2-40B4-BE49-F238E27FC236}">
                <a16:creationId xmlns:a16="http://schemas.microsoft.com/office/drawing/2014/main" id="{E2F9168F-7B5B-4889-A442-16D5D79D56C7}"/>
              </a:ext>
            </a:extLst>
          </p:cNvPr>
          <p:cNvPicPr>
            <a:picLocks noChangeAspect="1"/>
          </p:cNvPicPr>
          <p:nvPr/>
        </p:nvPicPr>
        <p:blipFill>
          <a:blip r:embed="rId5"/>
          <a:stretch>
            <a:fillRect/>
          </a:stretch>
        </p:blipFill>
        <p:spPr>
          <a:xfrm>
            <a:off x="4574562" y="1745440"/>
            <a:ext cx="3604237" cy="5039975"/>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D9A99915-DB1F-4288-B159-8506E06CBA8F}"/>
              </a:ext>
            </a:extLst>
          </p:cNvPr>
          <p:cNvPicPr>
            <a:picLocks noChangeAspect="1"/>
          </p:cNvPicPr>
          <p:nvPr/>
        </p:nvPicPr>
        <p:blipFill>
          <a:blip r:embed="rId6"/>
          <a:stretch>
            <a:fillRect/>
          </a:stretch>
        </p:blipFill>
        <p:spPr>
          <a:xfrm>
            <a:off x="715207" y="1745441"/>
            <a:ext cx="3394037" cy="5039975"/>
          </a:xfrm>
          <a:prstGeom prst="rect">
            <a:avLst/>
          </a:prstGeom>
        </p:spPr>
      </p:pic>
    </p:spTree>
    <p:extLst>
      <p:ext uri="{BB962C8B-B14F-4D97-AF65-F5344CB8AC3E}">
        <p14:creationId xmlns:p14="http://schemas.microsoft.com/office/powerpoint/2010/main" val="4015453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22</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Usability</a:t>
            </a:r>
            <a:r>
              <a:rPr lang="it-IT" sz="3200" b="1" dirty="0">
                <a:solidFill>
                  <a:srgbClr val="003257"/>
                </a:solidFill>
              </a:rPr>
              <a:t> </a:t>
            </a:r>
            <a:r>
              <a:rPr lang="it-IT" sz="3200" b="1" dirty="0" err="1">
                <a:solidFill>
                  <a:srgbClr val="003257"/>
                </a:solidFill>
              </a:rPr>
              <a:t>tests</a:t>
            </a:r>
            <a:r>
              <a:rPr lang="it-IT" sz="3200" b="1" dirty="0">
                <a:solidFill>
                  <a:srgbClr val="003257"/>
                </a:solidFill>
              </a:rPr>
              <a:t> - </a:t>
            </a:r>
            <a:r>
              <a:rPr lang="it-IT" sz="3200" b="1" dirty="0" err="1">
                <a:solidFill>
                  <a:srgbClr val="003257"/>
                </a:solidFill>
              </a:rPr>
              <a:t>results</a:t>
            </a:r>
            <a:endParaRPr lang="it-IT" sz="3200" b="1" dirty="0">
              <a:solidFill>
                <a:srgbClr val="003257"/>
              </a:solidFill>
            </a:endParaRPr>
          </a:p>
        </p:txBody>
      </p:sp>
      <p:sp>
        <p:nvSpPr>
          <p:cNvPr id="15" name="CasellaDiTesto 14">
            <a:extLst>
              <a:ext uri="{FF2B5EF4-FFF2-40B4-BE49-F238E27FC236}">
                <a16:creationId xmlns:a16="http://schemas.microsoft.com/office/drawing/2014/main" id="{CA56767F-7E53-40EE-B60B-E9CEC8140DC8}"/>
              </a:ext>
            </a:extLst>
          </p:cNvPr>
          <p:cNvSpPr txBox="1"/>
          <p:nvPr/>
        </p:nvSpPr>
        <p:spPr>
          <a:xfrm>
            <a:off x="312629" y="5416962"/>
            <a:ext cx="7788714" cy="1200329"/>
          </a:xfrm>
          <a:prstGeom prst="rect">
            <a:avLst/>
          </a:prstGeom>
          <a:noFill/>
        </p:spPr>
        <p:txBody>
          <a:bodyPr wrap="square" rtlCol="0">
            <a:spAutoFit/>
          </a:bodyPr>
          <a:lstStyle/>
          <a:p>
            <a:r>
              <a:rPr lang="en-US" dirty="0"/>
              <a:t>Table shows the results of first and second test for </a:t>
            </a:r>
            <a:r>
              <a:rPr lang="en-US" dirty="0">
                <a:solidFill>
                  <a:srgbClr val="003257"/>
                </a:solidFill>
              </a:rPr>
              <a:t>beginners</a:t>
            </a:r>
            <a:r>
              <a:rPr lang="en-US" dirty="0"/>
              <a:t> and </a:t>
            </a:r>
            <a:r>
              <a:rPr lang="en-US" dirty="0">
                <a:solidFill>
                  <a:srgbClr val="003257"/>
                </a:solidFill>
              </a:rPr>
              <a:t>experts</a:t>
            </a:r>
            <a:r>
              <a:rPr lang="en-US" dirty="0"/>
              <a:t> players. For each question/statement we show the mean rating (</a:t>
            </a:r>
            <a:r>
              <a:rPr lang="en-US" dirty="0">
                <a:solidFill>
                  <a:srgbClr val="003257"/>
                </a:solidFill>
              </a:rPr>
              <a:t>µ</a:t>
            </a:r>
            <a:r>
              <a:rPr lang="en-US" dirty="0"/>
              <a:t>) and the standard deviation (</a:t>
            </a:r>
            <a:r>
              <a:rPr lang="el-GR" dirty="0">
                <a:solidFill>
                  <a:srgbClr val="003257"/>
                </a:solidFill>
              </a:rPr>
              <a:t>σ</a:t>
            </a:r>
            <a:r>
              <a:rPr lang="en-US" dirty="0"/>
              <a:t>).</a:t>
            </a:r>
            <a:r>
              <a:rPr lang="en-US" dirty="0">
                <a:solidFill>
                  <a:srgbClr val="92D050"/>
                </a:solidFill>
              </a:rPr>
              <a:t> </a:t>
            </a:r>
            <a:r>
              <a:rPr lang="en-US" dirty="0"/>
              <a:t>The results are preceded by the questions/statements made in the usability tests to the players. *Question asked only for experts trainers.</a:t>
            </a:r>
            <a:endParaRPr lang="it-IT" dirty="0"/>
          </a:p>
        </p:txBody>
      </p:sp>
      <p:pic>
        <p:nvPicPr>
          <p:cNvPr id="3" name="Immagine 2" descr="Immagine che contiene tavolo&#10;&#10;Descrizione generata automaticamente">
            <a:extLst>
              <a:ext uri="{FF2B5EF4-FFF2-40B4-BE49-F238E27FC236}">
                <a16:creationId xmlns:a16="http://schemas.microsoft.com/office/drawing/2014/main" id="{AF47F877-0AAB-401B-BD6B-A397496FEB56}"/>
              </a:ext>
            </a:extLst>
          </p:cNvPr>
          <p:cNvPicPr>
            <a:picLocks noChangeAspect="1"/>
          </p:cNvPicPr>
          <p:nvPr/>
        </p:nvPicPr>
        <p:blipFill>
          <a:blip r:embed="rId5"/>
          <a:stretch>
            <a:fillRect/>
          </a:stretch>
        </p:blipFill>
        <p:spPr>
          <a:xfrm>
            <a:off x="205273" y="1776073"/>
            <a:ext cx="8621328" cy="3499492"/>
          </a:xfrm>
          <a:prstGeom prst="rect">
            <a:avLst/>
          </a:prstGeom>
        </p:spPr>
      </p:pic>
    </p:spTree>
    <p:extLst>
      <p:ext uri="{BB962C8B-B14F-4D97-AF65-F5344CB8AC3E}">
        <p14:creationId xmlns:p14="http://schemas.microsoft.com/office/powerpoint/2010/main" val="321041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a:solidFill>
                  <a:srgbClr val="003257"/>
                </a:solidFill>
              </a:rPr>
              <a:t>Users </a:t>
            </a:r>
            <a:r>
              <a:rPr lang="it-IT" sz="3200" b="1" dirty="0" err="1">
                <a:solidFill>
                  <a:srgbClr val="003257"/>
                </a:solidFill>
              </a:rPr>
              <a:t>advices</a:t>
            </a:r>
            <a:endParaRPr lang="it-IT" sz="3200" b="1" dirty="0">
              <a:solidFill>
                <a:srgbClr val="003257"/>
              </a:solidFill>
            </a:endParaRPr>
          </a:p>
        </p:txBody>
      </p:sp>
      <p:pic>
        <p:nvPicPr>
          <p:cNvPr id="6" name="Immagine 5" descr="Immagine che contiene testo&#10;&#10;Descrizione generata automaticamente">
            <a:extLst>
              <a:ext uri="{FF2B5EF4-FFF2-40B4-BE49-F238E27FC236}">
                <a16:creationId xmlns:a16="http://schemas.microsoft.com/office/drawing/2014/main" id="{1C53BFD8-2275-42D3-B4B3-DD7D3B649518}"/>
              </a:ext>
            </a:extLst>
          </p:cNvPr>
          <p:cNvPicPr>
            <a:picLocks noChangeAspect="1"/>
          </p:cNvPicPr>
          <p:nvPr/>
        </p:nvPicPr>
        <p:blipFill>
          <a:blip r:embed="rId5"/>
          <a:stretch>
            <a:fillRect/>
          </a:stretch>
        </p:blipFill>
        <p:spPr>
          <a:xfrm>
            <a:off x="356426" y="1955978"/>
            <a:ext cx="8020912" cy="98841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F6770CC-3E7C-46B6-9346-F776C92EA8CC}"/>
              </a:ext>
            </a:extLst>
          </p:cNvPr>
          <p:cNvPicPr>
            <a:picLocks noChangeAspect="1"/>
          </p:cNvPicPr>
          <p:nvPr/>
        </p:nvPicPr>
        <p:blipFill>
          <a:blip r:embed="rId6"/>
          <a:stretch>
            <a:fillRect/>
          </a:stretch>
        </p:blipFill>
        <p:spPr>
          <a:xfrm>
            <a:off x="356426" y="3080917"/>
            <a:ext cx="8005408" cy="2906928"/>
          </a:xfrm>
          <a:prstGeom prst="rect">
            <a:avLst/>
          </a:prstGeom>
        </p:spPr>
      </p:pic>
    </p:spTree>
    <p:extLst>
      <p:ext uri="{BB962C8B-B14F-4D97-AF65-F5344CB8AC3E}">
        <p14:creationId xmlns:p14="http://schemas.microsoft.com/office/powerpoint/2010/main" val="13100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178799" y="6366466"/>
            <a:ext cx="396585" cy="365125"/>
          </a:xfrm>
        </p:spPr>
        <p:txBody>
          <a:bodyPr/>
          <a:lstStyle/>
          <a:p>
            <a:fld id="{8EB8520A-26EA-DE4B-B141-4532FC98FF0E}" type="slidenum">
              <a:rPr lang="it-IT" b="1" smtClean="0">
                <a:solidFill>
                  <a:schemeClr val="bg1"/>
                </a:solidFill>
                <a:latin typeface="Arial"/>
                <a:cs typeface="Arial"/>
              </a:rPr>
              <a:pPr/>
              <a:t>24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277482" y="1703712"/>
            <a:ext cx="5194982" cy="5137617"/>
          </a:xfrm>
        </p:spPr>
        <p:txBody>
          <a:bodyPr>
            <a:normAutofit/>
          </a:bodyPr>
          <a:lstStyle/>
          <a:p>
            <a:pPr marL="0" indent="0">
              <a:buNone/>
            </a:pPr>
            <a:r>
              <a:rPr lang="en-US" sz="2000" dirty="0"/>
              <a:t>In conclusion, thanks to the </a:t>
            </a:r>
            <a:r>
              <a:rPr lang="en-US" sz="2000" dirty="0">
                <a:solidFill>
                  <a:srgbClr val="134979"/>
                </a:solidFill>
              </a:rPr>
              <a:t>usability tests </a:t>
            </a:r>
            <a:r>
              <a:rPr lang="en-US" sz="2000" dirty="0"/>
              <a:t>we were able to understand the </a:t>
            </a:r>
            <a:r>
              <a:rPr lang="en-US" sz="2000" dirty="0">
                <a:solidFill>
                  <a:srgbClr val="134979"/>
                </a:solidFill>
              </a:rPr>
              <a:t>critical</a:t>
            </a:r>
            <a:r>
              <a:rPr lang="en-US" sz="2000" dirty="0"/>
              <a:t> </a:t>
            </a:r>
            <a:r>
              <a:rPr lang="en-US" sz="2000" dirty="0">
                <a:solidFill>
                  <a:srgbClr val="134979"/>
                </a:solidFill>
              </a:rPr>
              <a:t>issues</a:t>
            </a:r>
            <a:r>
              <a:rPr lang="en-US" sz="2000" dirty="0"/>
              <a:t> of the application such as insert a bar search to find the Pokémon in the initial list, an option that allows to choose the difficulty of the </a:t>
            </a:r>
            <a:r>
              <a:rPr lang="en-US" sz="2000" dirty="0" err="1"/>
              <a:t>singleplayer</a:t>
            </a:r>
            <a:r>
              <a:rPr lang="en-US" sz="2000" dirty="0"/>
              <a:t> mode, specify other stats and properties of the Pokémon, also some game </a:t>
            </a:r>
            <a:r>
              <a:rPr lang="en-US" sz="2000" dirty="0">
                <a:solidFill>
                  <a:srgbClr val="134979"/>
                </a:solidFill>
              </a:rPr>
              <a:t>mechanics</a:t>
            </a:r>
            <a:r>
              <a:rPr lang="en-US" sz="2000" dirty="0"/>
              <a:t> are not clear to inexperienced trainers such as the effectiveness of certain moves on some Pokémon.</a:t>
            </a:r>
          </a:p>
          <a:p>
            <a:pPr marL="0" indent="0">
              <a:buNone/>
            </a:pPr>
            <a:endParaRPr lang="en-US" sz="2000" dirty="0"/>
          </a:p>
          <a:p>
            <a:pPr marL="0" indent="0">
              <a:buNone/>
            </a:pPr>
            <a:r>
              <a:rPr lang="en-US" sz="2000" dirty="0"/>
              <a:t>Despite some problems, the general </a:t>
            </a:r>
            <a:r>
              <a:rPr lang="en-US" sz="2000" dirty="0">
                <a:solidFill>
                  <a:srgbClr val="134979"/>
                </a:solidFill>
              </a:rPr>
              <a:t>feedback</a:t>
            </a:r>
            <a:r>
              <a:rPr lang="en-US" sz="2000" dirty="0"/>
              <a:t> is </a:t>
            </a:r>
            <a:r>
              <a:rPr lang="en-US" sz="2000" dirty="0">
                <a:solidFill>
                  <a:srgbClr val="134979"/>
                </a:solidFill>
              </a:rPr>
              <a:t>very positive</a:t>
            </a:r>
            <a:r>
              <a:rPr lang="en-US" sz="2000" dirty="0"/>
              <a:t>, the game was understood, appreciated and enjoyable for different types of users, making us satisfied with the application that we developed for the exam. </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5780660" cy="584775"/>
          </a:xfrm>
          <a:prstGeom prst="rect">
            <a:avLst/>
          </a:prstGeom>
          <a:noFill/>
        </p:spPr>
        <p:txBody>
          <a:bodyPr wrap="square">
            <a:spAutoFit/>
          </a:bodyPr>
          <a:lstStyle/>
          <a:p>
            <a:pPr marL="0" indent="0">
              <a:buNone/>
            </a:pPr>
            <a:r>
              <a:rPr lang="it-IT" sz="3200" b="1" dirty="0" err="1">
                <a:solidFill>
                  <a:srgbClr val="003257"/>
                </a:solidFill>
              </a:rPr>
              <a:t>Conclusions</a:t>
            </a:r>
            <a:endParaRPr lang="it-IT" sz="3200" b="1" dirty="0">
              <a:solidFill>
                <a:srgbClr val="003257"/>
              </a:solidFill>
            </a:endParaRPr>
          </a:p>
        </p:txBody>
      </p:sp>
      <p:pic>
        <p:nvPicPr>
          <p:cNvPr id="15" name="Immagine 14">
            <a:extLst>
              <a:ext uri="{FF2B5EF4-FFF2-40B4-BE49-F238E27FC236}">
                <a16:creationId xmlns:a16="http://schemas.microsoft.com/office/drawing/2014/main" id="{902E22AA-6229-4283-A329-E43A20F4F451}"/>
              </a:ext>
            </a:extLst>
          </p:cNvPr>
          <p:cNvPicPr>
            <a:picLocks noChangeAspect="1"/>
          </p:cNvPicPr>
          <p:nvPr/>
        </p:nvPicPr>
        <p:blipFill>
          <a:blip r:embed="rId5"/>
          <a:stretch>
            <a:fillRect/>
          </a:stretch>
        </p:blipFill>
        <p:spPr>
          <a:xfrm>
            <a:off x="5512085" y="2038257"/>
            <a:ext cx="3353640" cy="3353640"/>
          </a:xfrm>
          <a:prstGeom prst="rect">
            <a:avLst/>
          </a:prstGeom>
        </p:spPr>
      </p:pic>
    </p:spTree>
    <p:extLst>
      <p:ext uri="{BB962C8B-B14F-4D97-AF65-F5344CB8AC3E}">
        <p14:creationId xmlns:p14="http://schemas.microsoft.com/office/powerpoint/2010/main" val="1188375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24852"/>
            <a:ext cx="9144000" cy="6845300"/>
          </a:xfrm>
          <a:prstGeom prst="rect">
            <a:avLst/>
          </a:prstGeom>
        </p:spPr>
      </p:pic>
      <p:sp>
        <p:nvSpPr>
          <p:cNvPr id="13" name="CasellaDiTesto 12"/>
          <p:cNvSpPr txBox="1"/>
          <p:nvPr/>
        </p:nvSpPr>
        <p:spPr>
          <a:xfrm>
            <a:off x="6313786" y="6474363"/>
            <a:ext cx="2024658"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Florence, 26 April 2022</a:t>
            </a:r>
          </a:p>
        </p:txBody>
      </p:sp>
      <p:sp>
        <p:nvSpPr>
          <p:cNvPr id="15" name="CasellaDiTesto 14"/>
          <p:cNvSpPr txBox="1"/>
          <p:nvPr/>
        </p:nvSpPr>
        <p:spPr>
          <a:xfrm>
            <a:off x="2114551" y="1440963"/>
            <a:ext cx="6469640" cy="1169551"/>
          </a:xfrm>
          <a:prstGeom prst="rect">
            <a:avLst/>
          </a:prstGeom>
          <a:noFill/>
        </p:spPr>
        <p:txBody>
          <a:bodyPr wrap="square" rtlCol="0">
            <a:spAutoFit/>
          </a:bodyPr>
          <a:lstStyle/>
          <a:p>
            <a:pPr algn="r"/>
            <a:r>
              <a:rPr lang="it-IT" sz="3200" b="1" dirty="0">
                <a:solidFill>
                  <a:srgbClr val="003257"/>
                </a:solidFill>
                <a:latin typeface=""/>
              </a:rPr>
              <a:t>Pokémon Battle Simulator</a:t>
            </a:r>
          </a:p>
          <a:p>
            <a:pPr algn="r"/>
            <a:endParaRPr lang="it-IT" sz="1400" b="1" dirty="0">
              <a:solidFill>
                <a:schemeClr val="accent1">
                  <a:lumMod val="75000"/>
                </a:schemeClr>
              </a:solidFill>
              <a:latin typeface=""/>
            </a:endParaRPr>
          </a:p>
          <a:p>
            <a:pPr algn="r"/>
            <a:r>
              <a:rPr lang="it-IT" sz="2400" b="1" dirty="0">
                <a:solidFill>
                  <a:srgbClr val="003053"/>
                </a:solidFill>
                <a:latin typeface=""/>
              </a:rPr>
              <a:t>Human Computer Interaction</a:t>
            </a:r>
          </a:p>
        </p:txBody>
      </p:sp>
      <p:pic>
        <p:nvPicPr>
          <p:cNvPr id="3" name="Immagine 2">
            <a:extLst>
              <a:ext uri="{FF2B5EF4-FFF2-40B4-BE49-F238E27FC236}">
                <a16:creationId xmlns:a16="http://schemas.microsoft.com/office/drawing/2014/main" id="{4931A97B-491A-4A4B-8899-584966F9FB4C}"/>
              </a:ext>
            </a:extLst>
          </p:cNvPr>
          <p:cNvPicPr>
            <a:picLocks noChangeAspect="1"/>
          </p:cNvPicPr>
          <p:nvPr/>
        </p:nvPicPr>
        <p:blipFill>
          <a:blip r:embed="rId4"/>
          <a:stretch>
            <a:fillRect/>
          </a:stretch>
        </p:blipFill>
        <p:spPr>
          <a:xfrm>
            <a:off x="0" y="0"/>
            <a:ext cx="9144000" cy="1063690"/>
          </a:xfrm>
          <a:prstGeom prst="rect">
            <a:avLst/>
          </a:prstGeom>
        </p:spPr>
      </p:pic>
      <p:sp>
        <p:nvSpPr>
          <p:cNvPr id="2" name="CasellaDiTesto 1">
            <a:extLst>
              <a:ext uri="{FF2B5EF4-FFF2-40B4-BE49-F238E27FC236}">
                <a16:creationId xmlns:a16="http://schemas.microsoft.com/office/drawing/2014/main" id="{1E84F742-07F7-4AF1-BE71-129064956802}"/>
              </a:ext>
            </a:extLst>
          </p:cNvPr>
          <p:cNvSpPr txBox="1"/>
          <p:nvPr/>
        </p:nvSpPr>
        <p:spPr>
          <a:xfrm>
            <a:off x="5349371" y="3605501"/>
            <a:ext cx="2799182" cy="1384995"/>
          </a:xfrm>
          <a:prstGeom prst="rect">
            <a:avLst/>
          </a:prstGeom>
          <a:noFill/>
        </p:spPr>
        <p:txBody>
          <a:bodyPr wrap="square" rtlCol="0">
            <a:spAutoFit/>
          </a:bodyPr>
          <a:lstStyle/>
          <a:p>
            <a:r>
              <a:rPr lang="it-IT" sz="2800" b="1" i="1" dirty="0">
                <a:effectLst>
                  <a:outerShdw blurRad="38100" dist="38100" dir="2700000" algn="tl">
                    <a:srgbClr val="000000">
                      <a:alpha val="43137"/>
                    </a:srgbClr>
                  </a:outerShdw>
                </a:effectLst>
              </a:rPr>
              <a:t>Luigi Ariano</a:t>
            </a:r>
          </a:p>
          <a:p>
            <a:endParaRPr lang="it-IT" sz="2800" b="1" i="1" dirty="0">
              <a:effectLst>
                <a:outerShdw blurRad="38100" dist="38100" dir="2700000" algn="tl">
                  <a:srgbClr val="000000">
                    <a:alpha val="43137"/>
                  </a:srgbClr>
                </a:outerShdw>
              </a:effectLst>
            </a:endParaRPr>
          </a:p>
          <a:p>
            <a:r>
              <a:rPr lang="it-IT" sz="2800" b="1" i="1" dirty="0">
                <a:effectLst>
                  <a:outerShdw blurRad="38100" dist="38100" dir="2700000" algn="tl">
                    <a:srgbClr val="000000">
                      <a:alpha val="43137"/>
                    </a:srgbClr>
                  </a:outerShdw>
                </a:effectLst>
              </a:rPr>
              <a:t>Edoardo Bonanni</a:t>
            </a:r>
          </a:p>
        </p:txBody>
      </p:sp>
    </p:spTree>
    <p:extLst>
      <p:ext uri="{BB962C8B-B14F-4D97-AF65-F5344CB8AC3E}">
        <p14:creationId xmlns:p14="http://schemas.microsoft.com/office/powerpoint/2010/main" val="22089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53047" y="4282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8" name="Segnaposto contenuto 7">
            <a:extLst>
              <a:ext uri="{FF2B5EF4-FFF2-40B4-BE49-F238E27FC236}">
                <a16:creationId xmlns:a16="http://schemas.microsoft.com/office/drawing/2014/main" id="{3739A46A-EC82-4DED-A400-6FE51709002D}"/>
              </a:ext>
            </a:extLst>
          </p:cNvPr>
          <p:cNvSpPr>
            <a:spLocks noGrp="1"/>
          </p:cNvSpPr>
          <p:nvPr>
            <p:ph idx="1"/>
          </p:nvPr>
        </p:nvSpPr>
        <p:spPr>
          <a:xfrm>
            <a:off x="120337" y="1703713"/>
            <a:ext cx="5278513" cy="5111466"/>
          </a:xfrm>
        </p:spPr>
        <p:txBody>
          <a:bodyPr>
            <a:noAutofit/>
          </a:bodyPr>
          <a:lstStyle/>
          <a:p>
            <a:pPr marL="0" indent="0">
              <a:buNone/>
            </a:pPr>
            <a:r>
              <a:rPr lang="en-US" sz="2000" dirty="0"/>
              <a:t>Pokémon games have always been </a:t>
            </a:r>
            <a:r>
              <a:rPr lang="en-US" sz="2000" dirty="0">
                <a:solidFill>
                  <a:srgbClr val="134979"/>
                </a:solidFill>
              </a:rPr>
              <a:t>owned</a:t>
            </a:r>
            <a:r>
              <a:rPr lang="en-US" sz="2000" dirty="0"/>
              <a:t> by one of the most important and </a:t>
            </a:r>
            <a:r>
              <a:rPr lang="en-US" sz="2000" dirty="0">
                <a:solidFill>
                  <a:srgbClr val="134979"/>
                </a:solidFill>
              </a:rPr>
              <a:t>powerful</a:t>
            </a:r>
            <a:r>
              <a:rPr lang="en-US" sz="2000" dirty="0"/>
              <a:t> game companies, namely Nintendo. Because of that, games have always been developed for certain types of consoles, all owned by </a:t>
            </a:r>
            <a:r>
              <a:rPr lang="en-US" sz="2000" dirty="0">
                <a:solidFill>
                  <a:srgbClr val="134979"/>
                </a:solidFill>
              </a:rPr>
              <a:t>Nintendo</a:t>
            </a:r>
            <a:r>
              <a:rPr lang="en-US" sz="2000" dirty="0"/>
              <a:t> itself, limiting the possible players who can enjoy the various games.</a:t>
            </a:r>
          </a:p>
          <a:p>
            <a:pPr marL="0" indent="0">
              <a:buNone/>
            </a:pPr>
            <a:r>
              <a:rPr lang="en-US" sz="2000" dirty="0"/>
              <a:t>Essentially, our idea was to develop a Pokémon game in python that could run on any type of PC and despite on the web there are </a:t>
            </a:r>
            <a:r>
              <a:rPr lang="en-US" sz="2000" dirty="0">
                <a:solidFill>
                  <a:srgbClr val="134979"/>
                </a:solidFill>
              </a:rPr>
              <a:t>several open-source </a:t>
            </a:r>
            <a:r>
              <a:rPr lang="en-US" sz="2000" dirty="0"/>
              <a:t>Pokémon battle </a:t>
            </a:r>
            <a:r>
              <a:rPr lang="en-US" sz="2000" dirty="0">
                <a:solidFill>
                  <a:srgbClr val="134979"/>
                </a:solidFill>
              </a:rPr>
              <a:t>simulators</a:t>
            </a:r>
            <a:r>
              <a:rPr lang="en-US" sz="2000" dirty="0"/>
              <a:t>, they have many bugs in them or a lack of graphical interface that doesn't allow the user to simulate a real battle as if he purchased the original game.</a:t>
            </a:r>
          </a:p>
          <a:p>
            <a:pPr marL="0" indent="0">
              <a:buNone/>
            </a:pPr>
            <a:r>
              <a:rPr lang="en-US" sz="2000" dirty="0"/>
              <a:t>All obviously motivated by </a:t>
            </a:r>
            <a:r>
              <a:rPr lang="en-US" sz="2000" dirty="0">
                <a:solidFill>
                  <a:srgbClr val="134979"/>
                </a:solidFill>
              </a:rPr>
              <a:t>our passion </a:t>
            </a:r>
            <a:r>
              <a:rPr lang="en-US" sz="2000" dirty="0"/>
              <a:t>for this world.</a:t>
            </a:r>
            <a:endParaRPr lang="it-IT" sz="2000"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120337" y="1160666"/>
            <a:ext cx="2453951" cy="584775"/>
          </a:xfrm>
          <a:prstGeom prst="rect">
            <a:avLst/>
          </a:prstGeom>
          <a:noFill/>
        </p:spPr>
        <p:txBody>
          <a:bodyPr wrap="square">
            <a:spAutoFit/>
          </a:bodyPr>
          <a:lstStyle/>
          <a:p>
            <a:pPr marL="0" indent="0">
              <a:buNone/>
            </a:pPr>
            <a:r>
              <a:rPr lang="it-IT" sz="3200" b="1" dirty="0" err="1">
                <a:solidFill>
                  <a:srgbClr val="003257"/>
                </a:solidFill>
              </a:rPr>
              <a:t>Motivations</a:t>
            </a:r>
            <a:endParaRPr lang="it-IT" sz="3200" b="1" dirty="0">
              <a:solidFill>
                <a:srgbClr val="003257"/>
              </a:solidFill>
            </a:endParaRPr>
          </a:p>
        </p:txBody>
      </p:sp>
      <p:pic>
        <p:nvPicPr>
          <p:cNvPr id="1026" name="Picture 2" descr="27 Pokémon Logos ideas | pokemon logo, pokemon, pokemon trading card game">
            <a:extLst>
              <a:ext uri="{FF2B5EF4-FFF2-40B4-BE49-F238E27FC236}">
                <a16:creationId xmlns:a16="http://schemas.microsoft.com/office/drawing/2014/main" id="{02479E12-FD53-40FA-94BB-3F91B46F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371" y="2362732"/>
            <a:ext cx="3963629" cy="35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5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3"/>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8049726" cy="584775"/>
          </a:xfrm>
          <a:prstGeom prst="rect">
            <a:avLst/>
          </a:prstGeom>
          <a:noFill/>
        </p:spPr>
        <p:txBody>
          <a:bodyPr wrap="square">
            <a:spAutoFit/>
          </a:bodyPr>
          <a:lstStyle/>
          <a:p>
            <a:pPr marL="0" indent="0">
              <a:buNone/>
            </a:pPr>
            <a:r>
              <a:rPr lang="it-IT" sz="3200" b="1" dirty="0">
                <a:solidFill>
                  <a:srgbClr val="003257"/>
                </a:solidFill>
              </a:rPr>
              <a:t>Models – Model, Player and </a:t>
            </a:r>
            <a:r>
              <a:rPr lang="it-IT" sz="3200" b="1" dirty="0" err="1">
                <a:solidFill>
                  <a:srgbClr val="003257"/>
                </a:solidFill>
              </a:rPr>
              <a:t>Pokédex</a:t>
            </a:r>
            <a:r>
              <a:rPr lang="it-IT" sz="3200" b="1" dirty="0">
                <a:solidFill>
                  <a:srgbClr val="003257"/>
                </a:solidFill>
              </a:rPr>
              <a:t> classes </a:t>
            </a:r>
          </a:p>
        </p:txBody>
      </p:sp>
      <p:pic>
        <p:nvPicPr>
          <p:cNvPr id="9" name="Immagine 8" descr="Immagine che contiene testo&#10;&#10;Descrizione generata automaticamente">
            <a:extLst>
              <a:ext uri="{FF2B5EF4-FFF2-40B4-BE49-F238E27FC236}">
                <a16:creationId xmlns:a16="http://schemas.microsoft.com/office/drawing/2014/main" id="{E9D1870A-CFDB-4B89-855A-1AD788FF883F}"/>
              </a:ext>
            </a:extLst>
          </p:cNvPr>
          <p:cNvPicPr>
            <a:picLocks noChangeAspect="1"/>
          </p:cNvPicPr>
          <p:nvPr/>
        </p:nvPicPr>
        <p:blipFill>
          <a:blip r:embed="rId4"/>
          <a:stretch>
            <a:fillRect/>
          </a:stretch>
        </p:blipFill>
        <p:spPr>
          <a:xfrm>
            <a:off x="4130041" y="1944862"/>
            <a:ext cx="5013959" cy="161190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36836AC-3AAE-4CFB-B31C-83FFC6404336}"/>
              </a:ext>
            </a:extLst>
          </p:cNvPr>
          <p:cNvPicPr>
            <a:picLocks noChangeAspect="1"/>
          </p:cNvPicPr>
          <p:nvPr/>
        </p:nvPicPr>
        <p:blipFill>
          <a:blip r:embed="rId5"/>
          <a:stretch>
            <a:fillRect/>
          </a:stretch>
        </p:blipFill>
        <p:spPr>
          <a:xfrm>
            <a:off x="315938" y="4155664"/>
            <a:ext cx="8629325" cy="1611907"/>
          </a:xfrm>
          <a:prstGeom prst="rect">
            <a:avLst/>
          </a:prstGeom>
        </p:spPr>
      </p:pic>
      <p:pic>
        <p:nvPicPr>
          <p:cNvPr id="19" name="Immagine 18">
            <a:extLst>
              <a:ext uri="{FF2B5EF4-FFF2-40B4-BE49-F238E27FC236}">
                <a16:creationId xmlns:a16="http://schemas.microsoft.com/office/drawing/2014/main" id="{68271334-FCE0-4F96-B821-B965BD04A898}"/>
              </a:ext>
            </a:extLst>
          </p:cNvPr>
          <p:cNvPicPr>
            <a:picLocks noChangeAspect="1"/>
          </p:cNvPicPr>
          <p:nvPr/>
        </p:nvPicPr>
        <p:blipFill>
          <a:blip r:embed="rId6"/>
          <a:stretch>
            <a:fillRect/>
          </a:stretch>
        </p:blipFill>
        <p:spPr>
          <a:xfrm>
            <a:off x="204076" y="1944862"/>
            <a:ext cx="3901847" cy="1808803"/>
          </a:xfrm>
          <a:prstGeom prst="rect">
            <a:avLst/>
          </a:prstGeom>
        </p:spPr>
      </p:pic>
    </p:spTree>
    <p:extLst>
      <p:ext uri="{BB962C8B-B14F-4D97-AF65-F5344CB8AC3E}">
        <p14:creationId xmlns:p14="http://schemas.microsoft.com/office/powerpoint/2010/main" val="4272288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876742" cy="584775"/>
          </a:xfrm>
          <a:prstGeom prst="rect">
            <a:avLst/>
          </a:prstGeom>
          <a:noFill/>
        </p:spPr>
        <p:txBody>
          <a:bodyPr wrap="square">
            <a:spAutoFit/>
          </a:bodyPr>
          <a:lstStyle/>
          <a:p>
            <a:pPr marL="0" indent="0">
              <a:buNone/>
            </a:pPr>
            <a:r>
              <a:rPr lang="it-IT" sz="3200" b="1" dirty="0">
                <a:solidFill>
                  <a:srgbClr val="003257"/>
                </a:solidFill>
              </a:rPr>
              <a:t>Models – Pokémon and </a:t>
            </a:r>
            <a:r>
              <a:rPr lang="it-IT" sz="3200" b="1" dirty="0" err="1">
                <a:solidFill>
                  <a:srgbClr val="003257"/>
                </a:solidFill>
              </a:rPr>
              <a:t>Move</a:t>
            </a:r>
            <a:r>
              <a:rPr lang="it-IT" sz="3200" b="1" dirty="0">
                <a:solidFill>
                  <a:srgbClr val="003257"/>
                </a:solidFill>
              </a:rPr>
              <a:t> classes</a:t>
            </a:r>
          </a:p>
        </p:txBody>
      </p:sp>
      <p:pic>
        <p:nvPicPr>
          <p:cNvPr id="6" name="Immagine 5" descr="Immagine che contiene testo&#10;&#10;Descrizione generata automaticamente">
            <a:extLst>
              <a:ext uri="{FF2B5EF4-FFF2-40B4-BE49-F238E27FC236}">
                <a16:creationId xmlns:a16="http://schemas.microsoft.com/office/drawing/2014/main" id="{820D7E98-A5DC-4F1C-B750-5BB5B04E64CF}"/>
              </a:ext>
            </a:extLst>
          </p:cNvPr>
          <p:cNvPicPr>
            <a:picLocks noChangeAspect="1"/>
          </p:cNvPicPr>
          <p:nvPr/>
        </p:nvPicPr>
        <p:blipFill>
          <a:blip r:embed="rId5"/>
          <a:stretch>
            <a:fillRect/>
          </a:stretch>
        </p:blipFill>
        <p:spPr>
          <a:xfrm>
            <a:off x="205273" y="1692602"/>
            <a:ext cx="4683138" cy="5028873"/>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1C1EFE-C9B6-4AD9-B5CB-4BC133D6A466}"/>
              </a:ext>
            </a:extLst>
          </p:cNvPr>
          <p:cNvPicPr>
            <a:picLocks noChangeAspect="1"/>
          </p:cNvPicPr>
          <p:nvPr/>
        </p:nvPicPr>
        <p:blipFill>
          <a:blip r:embed="rId6"/>
          <a:stretch>
            <a:fillRect/>
          </a:stretch>
        </p:blipFill>
        <p:spPr>
          <a:xfrm>
            <a:off x="3774912" y="2900434"/>
            <a:ext cx="5367725" cy="2905328"/>
          </a:xfrm>
          <a:prstGeom prst="rect">
            <a:avLst/>
          </a:prstGeom>
        </p:spPr>
      </p:pic>
    </p:spTree>
    <p:extLst>
      <p:ext uri="{BB962C8B-B14F-4D97-AF65-F5344CB8AC3E}">
        <p14:creationId xmlns:p14="http://schemas.microsoft.com/office/powerpoint/2010/main" val="266140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80361"/>
            <a:ext cx="2453951" cy="584775"/>
          </a:xfrm>
          <a:prstGeom prst="rect">
            <a:avLst/>
          </a:prstGeom>
          <a:noFill/>
        </p:spPr>
        <p:txBody>
          <a:bodyPr wrap="square">
            <a:spAutoFit/>
          </a:bodyPr>
          <a:lstStyle/>
          <a:p>
            <a:pPr marL="0" indent="0">
              <a:buNone/>
            </a:pPr>
            <a:r>
              <a:rPr lang="it-IT" sz="3200" b="1" dirty="0" err="1">
                <a:solidFill>
                  <a:srgbClr val="003257"/>
                </a:solidFill>
              </a:rPr>
              <a:t>Wireframes</a:t>
            </a:r>
            <a:endParaRPr lang="it-IT" sz="3200" b="1" dirty="0">
              <a:solidFill>
                <a:srgbClr val="003257"/>
              </a:solidFill>
            </a:endParaRPr>
          </a:p>
        </p:txBody>
      </p:sp>
      <p:pic>
        <p:nvPicPr>
          <p:cNvPr id="6" name="Immagine 5">
            <a:extLst>
              <a:ext uri="{FF2B5EF4-FFF2-40B4-BE49-F238E27FC236}">
                <a16:creationId xmlns:a16="http://schemas.microsoft.com/office/drawing/2014/main" id="{8A9FC319-3E7F-4124-ADCC-B05BFEF92EB8}"/>
              </a:ext>
            </a:extLst>
          </p:cNvPr>
          <p:cNvPicPr>
            <a:picLocks noChangeAspect="1"/>
          </p:cNvPicPr>
          <p:nvPr/>
        </p:nvPicPr>
        <p:blipFill>
          <a:blip r:embed="rId5"/>
          <a:stretch>
            <a:fillRect/>
          </a:stretch>
        </p:blipFill>
        <p:spPr>
          <a:xfrm>
            <a:off x="542943" y="4291051"/>
            <a:ext cx="3227609" cy="2447908"/>
          </a:xfrm>
          <a:prstGeom prst="rect">
            <a:avLst/>
          </a:prstGeom>
          <a:ln>
            <a:solidFill>
              <a:schemeClr val="tx1"/>
            </a:solidFill>
          </a:ln>
        </p:spPr>
      </p:pic>
      <p:pic>
        <p:nvPicPr>
          <p:cNvPr id="9" name="Immagine 8" descr="Immagine che contiene tavolo&#10;&#10;Descrizione generata automaticamente">
            <a:extLst>
              <a:ext uri="{FF2B5EF4-FFF2-40B4-BE49-F238E27FC236}">
                <a16:creationId xmlns:a16="http://schemas.microsoft.com/office/drawing/2014/main" id="{715B7B15-B001-453D-B0CC-62BF90F63D4B}"/>
              </a:ext>
            </a:extLst>
          </p:cNvPr>
          <p:cNvPicPr>
            <a:picLocks noChangeAspect="1"/>
          </p:cNvPicPr>
          <p:nvPr/>
        </p:nvPicPr>
        <p:blipFill>
          <a:blip r:embed="rId6"/>
          <a:stretch>
            <a:fillRect/>
          </a:stretch>
        </p:blipFill>
        <p:spPr>
          <a:xfrm>
            <a:off x="4262456" y="1775438"/>
            <a:ext cx="3453749" cy="2366726"/>
          </a:xfrm>
          <a:prstGeom prst="rect">
            <a:avLst/>
          </a:prstGeom>
          <a:ln>
            <a:solidFill>
              <a:schemeClr val="tx1"/>
            </a:solidFill>
          </a:ln>
        </p:spPr>
      </p:pic>
      <p:pic>
        <p:nvPicPr>
          <p:cNvPr id="16" name="Immagine 15">
            <a:extLst>
              <a:ext uri="{FF2B5EF4-FFF2-40B4-BE49-F238E27FC236}">
                <a16:creationId xmlns:a16="http://schemas.microsoft.com/office/drawing/2014/main" id="{AE795155-A40D-42C4-AE43-432CB00C6175}"/>
              </a:ext>
            </a:extLst>
          </p:cNvPr>
          <p:cNvPicPr>
            <a:picLocks noChangeAspect="1"/>
          </p:cNvPicPr>
          <p:nvPr/>
        </p:nvPicPr>
        <p:blipFill>
          <a:blip r:embed="rId7"/>
          <a:stretch>
            <a:fillRect/>
          </a:stretch>
        </p:blipFill>
        <p:spPr>
          <a:xfrm>
            <a:off x="542944" y="1762113"/>
            <a:ext cx="3227608" cy="2350054"/>
          </a:xfrm>
          <a:prstGeom prst="rect">
            <a:avLst/>
          </a:prstGeom>
          <a:ln>
            <a:solidFill>
              <a:schemeClr val="tx1"/>
            </a:solidFill>
          </a:ln>
        </p:spPr>
      </p:pic>
      <p:pic>
        <p:nvPicPr>
          <p:cNvPr id="19" name="Immagine 18">
            <a:extLst>
              <a:ext uri="{FF2B5EF4-FFF2-40B4-BE49-F238E27FC236}">
                <a16:creationId xmlns:a16="http://schemas.microsoft.com/office/drawing/2014/main" id="{0C1A9D1E-4337-4402-A6C8-44B11122E48C}"/>
              </a:ext>
            </a:extLst>
          </p:cNvPr>
          <p:cNvPicPr>
            <a:picLocks noChangeAspect="1"/>
          </p:cNvPicPr>
          <p:nvPr/>
        </p:nvPicPr>
        <p:blipFill>
          <a:blip r:embed="rId8"/>
          <a:stretch>
            <a:fillRect/>
          </a:stretch>
        </p:blipFill>
        <p:spPr>
          <a:xfrm>
            <a:off x="4262455" y="4314122"/>
            <a:ext cx="3453749" cy="2498171"/>
          </a:xfrm>
          <a:prstGeom prst="rect">
            <a:avLst/>
          </a:prstGeom>
          <a:ln>
            <a:solidFill>
              <a:schemeClr val="tx1"/>
            </a:solidFill>
          </a:ln>
        </p:spPr>
      </p:pic>
      <p:sp>
        <p:nvSpPr>
          <p:cNvPr id="3" name="Connettore 2">
            <a:extLst>
              <a:ext uri="{FF2B5EF4-FFF2-40B4-BE49-F238E27FC236}">
                <a16:creationId xmlns:a16="http://schemas.microsoft.com/office/drawing/2014/main" id="{27D7DBB9-4979-44D2-A25E-EAE3BBC870A1}"/>
              </a:ext>
            </a:extLst>
          </p:cNvPr>
          <p:cNvSpPr/>
          <p:nvPr/>
        </p:nvSpPr>
        <p:spPr>
          <a:xfrm>
            <a:off x="27376"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7277AF10-42EB-4B13-9DCF-607C36C81DD7}"/>
              </a:ext>
            </a:extLst>
          </p:cNvPr>
          <p:cNvSpPr/>
          <p:nvPr/>
        </p:nvSpPr>
        <p:spPr>
          <a:xfrm>
            <a:off x="7892938" y="1697416"/>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887BE943-A50F-4D48-A50A-C946B4DB6F85}"/>
              </a:ext>
            </a:extLst>
          </p:cNvPr>
          <p:cNvSpPr/>
          <p:nvPr/>
        </p:nvSpPr>
        <p:spPr>
          <a:xfrm>
            <a:off x="24616"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B73FE6DC-FCC3-4AB7-B4B4-0F743B5DC924}"/>
              </a:ext>
            </a:extLst>
          </p:cNvPr>
          <p:cNvSpPr/>
          <p:nvPr/>
        </p:nvSpPr>
        <p:spPr>
          <a:xfrm>
            <a:off x="7872743" y="4246185"/>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67016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092570"/>
            <a:ext cx="2453951" cy="584775"/>
          </a:xfrm>
          <a:prstGeom prst="rect">
            <a:avLst/>
          </a:prstGeom>
          <a:noFill/>
        </p:spPr>
        <p:txBody>
          <a:bodyPr wrap="square">
            <a:spAutoFit/>
          </a:bodyPr>
          <a:lstStyle/>
          <a:p>
            <a:pPr marL="0" indent="0">
              <a:buNone/>
            </a:pPr>
            <a:r>
              <a:rPr lang="it-IT" sz="3200" b="1" dirty="0" err="1">
                <a:solidFill>
                  <a:srgbClr val="003257"/>
                </a:solidFill>
              </a:rPr>
              <a:t>Mockups</a:t>
            </a:r>
            <a:endParaRPr lang="it-IT" sz="3200" b="1" dirty="0">
              <a:solidFill>
                <a:srgbClr val="003257"/>
              </a:solidFill>
            </a:endParaRPr>
          </a:p>
        </p:txBody>
      </p:sp>
      <p:pic>
        <p:nvPicPr>
          <p:cNvPr id="6" name="Immagine 5">
            <a:extLst>
              <a:ext uri="{FF2B5EF4-FFF2-40B4-BE49-F238E27FC236}">
                <a16:creationId xmlns:a16="http://schemas.microsoft.com/office/drawing/2014/main" id="{187D4414-512A-4A27-9566-023BF31C697B}"/>
              </a:ext>
            </a:extLst>
          </p:cNvPr>
          <p:cNvPicPr>
            <a:picLocks noChangeAspect="1"/>
          </p:cNvPicPr>
          <p:nvPr/>
        </p:nvPicPr>
        <p:blipFill>
          <a:blip r:embed="rId5"/>
          <a:stretch>
            <a:fillRect/>
          </a:stretch>
        </p:blipFill>
        <p:spPr>
          <a:xfrm>
            <a:off x="610403" y="4361204"/>
            <a:ext cx="3389482" cy="2366341"/>
          </a:xfrm>
          <a:prstGeom prst="rect">
            <a:avLst/>
          </a:prstGeom>
          <a:ln>
            <a:solidFill>
              <a:schemeClr val="tx1"/>
            </a:solidFill>
          </a:ln>
        </p:spPr>
      </p:pic>
      <p:pic>
        <p:nvPicPr>
          <p:cNvPr id="9" name="Immagine 8" descr="Immagine che contiene testo&#10;&#10;Descrizione generata automaticamente">
            <a:extLst>
              <a:ext uri="{FF2B5EF4-FFF2-40B4-BE49-F238E27FC236}">
                <a16:creationId xmlns:a16="http://schemas.microsoft.com/office/drawing/2014/main" id="{03B59CA2-524C-4A1B-B16D-B1E2AC488853}"/>
              </a:ext>
            </a:extLst>
          </p:cNvPr>
          <p:cNvPicPr>
            <a:picLocks noChangeAspect="1"/>
          </p:cNvPicPr>
          <p:nvPr/>
        </p:nvPicPr>
        <p:blipFill>
          <a:blip r:embed="rId6"/>
          <a:stretch>
            <a:fillRect/>
          </a:stretch>
        </p:blipFill>
        <p:spPr>
          <a:xfrm>
            <a:off x="4713506" y="1780110"/>
            <a:ext cx="3387837" cy="2366774"/>
          </a:xfrm>
          <a:prstGeom prst="rect">
            <a:avLst/>
          </a:prstGeom>
          <a:ln>
            <a:solidFill>
              <a:schemeClr val="tx1"/>
            </a:solidFill>
          </a:ln>
        </p:spPr>
      </p:pic>
      <p:pic>
        <p:nvPicPr>
          <p:cNvPr id="16" name="Immagine 15">
            <a:extLst>
              <a:ext uri="{FF2B5EF4-FFF2-40B4-BE49-F238E27FC236}">
                <a16:creationId xmlns:a16="http://schemas.microsoft.com/office/drawing/2014/main" id="{B3AE90AE-F215-4BB6-BE79-F1F67C7768C0}"/>
              </a:ext>
            </a:extLst>
          </p:cNvPr>
          <p:cNvPicPr>
            <a:picLocks noChangeAspect="1"/>
          </p:cNvPicPr>
          <p:nvPr/>
        </p:nvPicPr>
        <p:blipFill>
          <a:blip r:embed="rId7"/>
          <a:stretch>
            <a:fillRect/>
          </a:stretch>
        </p:blipFill>
        <p:spPr>
          <a:xfrm>
            <a:off x="610403" y="1777617"/>
            <a:ext cx="3389480" cy="2366341"/>
          </a:xfrm>
          <a:prstGeom prst="rect">
            <a:avLst/>
          </a:prstGeom>
          <a:ln>
            <a:solidFill>
              <a:schemeClr val="tx1"/>
            </a:solidFill>
          </a:ln>
        </p:spPr>
      </p:pic>
      <p:pic>
        <p:nvPicPr>
          <p:cNvPr id="19" name="Immagine 18">
            <a:extLst>
              <a:ext uri="{FF2B5EF4-FFF2-40B4-BE49-F238E27FC236}">
                <a16:creationId xmlns:a16="http://schemas.microsoft.com/office/drawing/2014/main" id="{D2557FA1-E1D6-4EC2-8405-2768A95BBD2F}"/>
              </a:ext>
            </a:extLst>
          </p:cNvPr>
          <p:cNvPicPr>
            <a:picLocks noChangeAspect="1"/>
          </p:cNvPicPr>
          <p:nvPr/>
        </p:nvPicPr>
        <p:blipFill>
          <a:blip r:embed="rId8"/>
          <a:stretch>
            <a:fillRect/>
          </a:stretch>
        </p:blipFill>
        <p:spPr>
          <a:xfrm>
            <a:off x="4713506" y="4361204"/>
            <a:ext cx="3387837" cy="2360271"/>
          </a:xfrm>
          <a:prstGeom prst="rect">
            <a:avLst/>
          </a:prstGeom>
          <a:ln>
            <a:solidFill>
              <a:schemeClr val="tx1"/>
            </a:solidFill>
          </a:ln>
        </p:spPr>
      </p:pic>
      <p:sp>
        <p:nvSpPr>
          <p:cNvPr id="15" name="Connettore 14">
            <a:extLst>
              <a:ext uri="{FF2B5EF4-FFF2-40B4-BE49-F238E27FC236}">
                <a16:creationId xmlns:a16="http://schemas.microsoft.com/office/drawing/2014/main" id="{B99907AE-B605-4125-99F0-F827B205740A}"/>
              </a:ext>
            </a:extLst>
          </p:cNvPr>
          <p:cNvSpPr/>
          <p:nvPr/>
        </p:nvSpPr>
        <p:spPr>
          <a:xfrm>
            <a:off x="56560" y="177524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
        <p:nvSpPr>
          <p:cNvPr id="17" name="Connettore 16">
            <a:extLst>
              <a:ext uri="{FF2B5EF4-FFF2-40B4-BE49-F238E27FC236}">
                <a16:creationId xmlns:a16="http://schemas.microsoft.com/office/drawing/2014/main" id="{2BB499B1-1EC6-4CD0-B563-5B0F9033F77F}"/>
              </a:ext>
            </a:extLst>
          </p:cNvPr>
          <p:cNvSpPr/>
          <p:nvPr/>
        </p:nvSpPr>
        <p:spPr>
          <a:xfrm>
            <a:off x="8292701" y="1780110"/>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
        <p:nvSpPr>
          <p:cNvPr id="20" name="Connettore 19">
            <a:extLst>
              <a:ext uri="{FF2B5EF4-FFF2-40B4-BE49-F238E27FC236}">
                <a16:creationId xmlns:a16="http://schemas.microsoft.com/office/drawing/2014/main" id="{E50E47DA-6A70-420D-BA6F-27D728B13EB5}"/>
              </a:ext>
            </a:extLst>
          </p:cNvPr>
          <p:cNvSpPr/>
          <p:nvPr/>
        </p:nvSpPr>
        <p:spPr>
          <a:xfrm>
            <a:off x="59618" y="439696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3</a:t>
            </a:r>
          </a:p>
        </p:txBody>
      </p:sp>
      <p:sp>
        <p:nvSpPr>
          <p:cNvPr id="22" name="Connettore 21">
            <a:extLst>
              <a:ext uri="{FF2B5EF4-FFF2-40B4-BE49-F238E27FC236}">
                <a16:creationId xmlns:a16="http://schemas.microsoft.com/office/drawing/2014/main" id="{983B007F-E9EE-4DAC-912F-03C1B6E9CDC5}"/>
              </a:ext>
            </a:extLst>
          </p:cNvPr>
          <p:cNvSpPr/>
          <p:nvPr/>
        </p:nvSpPr>
        <p:spPr>
          <a:xfrm>
            <a:off x="8234877" y="4392091"/>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4</a:t>
            </a:r>
          </a:p>
        </p:txBody>
      </p:sp>
    </p:spTree>
    <p:extLst>
      <p:ext uri="{BB962C8B-B14F-4D97-AF65-F5344CB8AC3E}">
        <p14:creationId xmlns:p14="http://schemas.microsoft.com/office/powerpoint/2010/main" val="2836942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89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69490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ChoosePokémon</a:t>
            </a:r>
            <a:endParaRPr lang="it-IT" sz="3200" b="1" dirty="0">
              <a:solidFill>
                <a:srgbClr val="003257"/>
              </a:solidFill>
            </a:endParaRPr>
          </a:p>
        </p:txBody>
      </p:sp>
      <p:pic>
        <p:nvPicPr>
          <p:cNvPr id="6" name="Immagine 5">
            <a:extLst>
              <a:ext uri="{FF2B5EF4-FFF2-40B4-BE49-F238E27FC236}">
                <a16:creationId xmlns:a16="http://schemas.microsoft.com/office/drawing/2014/main" id="{BDC6A1AE-082E-4A6F-BD48-25B388CAAEAD}"/>
              </a:ext>
            </a:extLst>
          </p:cNvPr>
          <p:cNvPicPr>
            <a:picLocks noChangeAspect="1"/>
          </p:cNvPicPr>
          <p:nvPr/>
        </p:nvPicPr>
        <p:blipFill>
          <a:blip r:embed="rId5"/>
          <a:stretch>
            <a:fillRect/>
          </a:stretch>
        </p:blipFill>
        <p:spPr>
          <a:xfrm>
            <a:off x="482864" y="1696688"/>
            <a:ext cx="7127385" cy="5183553"/>
          </a:xfrm>
          <a:prstGeom prst="rect">
            <a:avLst/>
          </a:prstGeom>
        </p:spPr>
      </p:pic>
      <p:sp>
        <p:nvSpPr>
          <p:cNvPr id="15" name="Connettore 14">
            <a:extLst>
              <a:ext uri="{FF2B5EF4-FFF2-40B4-BE49-F238E27FC236}">
                <a16:creationId xmlns:a16="http://schemas.microsoft.com/office/drawing/2014/main" id="{BFEAFC89-1A94-4FC5-BA76-5BD3EDA0C1B3}"/>
              </a:ext>
            </a:extLst>
          </p:cNvPr>
          <p:cNvSpPr/>
          <p:nvPr/>
        </p:nvSpPr>
        <p:spPr>
          <a:xfrm>
            <a:off x="8026400" y="1696688"/>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1</a:t>
            </a:r>
          </a:p>
        </p:txBody>
      </p:sp>
    </p:spTree>
    <p:extLst>
      <p:ext uri="{BB962C8B-B14F-4D97-AF65-F5344CB8AC3E}">
        <p14:creationId xmlns:p14="http://schemas.microsoft.com/office/powerpoint/2010/main" val="2708194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stretch>
            <a:fillRect/>
          </a:stretch>
        </p:blipFill>
        <p:spPr>
          <a:xfrm>
            <a:off x="-36512" y="16671"/>
            <a:ext cx="9180512" cy="6872633"/>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8254999" y="6356350"/>
            <a:ext cx="280763"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7508873" y="64928"/>
            <a:ext cx="1184940" cy="338554"/>
          </a:xfrm>
          <a:prstGeom prst="rect">
            <a:avLst/>
          </a:prstGeom>
          <a:noFill/>
        </p:spPr>
        <p:txBody>
          <a:bodyPr wrap="none" rtlCol="0">
            <a:spAutoFit/>
          </a:bodyPr>
          <a:lstStyle/>
          <a:p>
            <a:pPr algn="r"/>
            <a:r>
              <a:rPr lang="it-IT" sz="800" b="1" dirty="0">
                <a:solidFill>
                  <a:schemeClr val="bg1"/>
                </a:solidFill>
                <a:latin typeface="Arial"/>
                <a:cs typeface="Arial"/>
              </a:rPr>
              <a:t>Titolo presentazione </a:t>
            </a:r>
          </a:p>
          <a:p>
            <a:pPr algn="r"/>
            <a:r>
              <a:rPr lang="it-IT" sz="800" b="1" dirty="0" err="1">
                <a:solidFill>
                  <a:schemeClr val="bg1"/>
                </a:solidFill>
                <a:latin typeface="Arial"/>
                <a:cs typeface="Arial"/>
              </a:rPr>
              <a:t>arial</a:t>
            </a:r>
            <a:r>
              <a:rPr lang="it-IT" sz="800" b="1" dirty="0">
                <a:solidFill>
                  <a:schemeClr val="bg1"/>
                </a:solidFill>
                <a:latin typeface="Arial"/>
                <a:cs typeface="Arial"/>
              </a:rPr>
              <a:t> </a:t>
            </a:r>
            <a:r>
              <a:rPr lang="it-IT" sz="800" b="1" dirty="0" err="1">
                <a:solidFill>
                  <a:schemeClr val="bg1"/>
                </a:solidFill>
                <a:latin typeface="Arial"/>
                <a:cs typeface="Arial"/>
              </a:rPr>
              <a:t>bold</a:t>
            </a:r>
            <a:r>
              <a:rPr lang="it-IT" sz="800" b="1" dirty="0">
                <a:solidFill>
                  <a:schemeClr val="bg1"/>
                </a:solidFill>
                <a:latin typeface="Arial"/>
                <a:cs typeface="Arial"/>
              </a:rPr>
              <a:t> 8 </a:t>
            </a:r>
            <a:r>
              <a:rPr lang="it-IT" sz="800" b="1" dirty="0" err="1">
                <a:solidFill>
                  <a:schemeClr val="bg1"/>
                </a:solidFill>
                <a:latin typeface="Arial"/>
                <a:cs typeface="Arial"/>
              </a:rPr>
              <a:t>pt</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Luogo e data </a:t>
            </a:r>
            <a:r>
              <a:rPr lang="it-IT" sz="800" dirty="0" err="1">
                <a:solidFill>
                  <a:schemeClr val="bg1"/>
                </a:solidFill>
                <a:latin typeface="Arial"/>
                <a:cs typeface="Arial"/>
              </a:rPr>
              <a:t>arial</a:t>
            </a:r>
            <a:r>
              <a:rPr lang="it-IT" sz="800" dirty="0">
                <a:solidFill>
                  <a:schemeClr val="bg1"/>
                </a:solidFill>
                <a:latin typeface="Arial"/>
                <a:cs typeface="Arial"/>
              </a:rPr>
              <a:t> regular 8 </a:t>
            </a:r>
            <a:r>
              <a:rPr lang="it-IT" sz="800" dirty="0" err="1">
                <a:solidFill>
                  <a:schemeClr val="bg1"/>
                </a:solidFill>
                <a:latin typeface="Arial"/>
                <a:cs typeface="Arial"/>
              </a:rPr>
              <a:t>pt</a:t>
            </a:r>
            <a:endParaRPr lang="it-IT" sz="800" dirty="0">
              <a:solidFill>
                <a:schemeClr val="bg1"/>
              </a:solidFill>
              <a:latin typeface="Arial"/>
              <a:cs typeface="Arial"/>
            </a:endParaRPr>
          </a:p>
          <a:p>
            <a:endParaRPr lang="it-IT" dirty="0"/>
          </a:p>
        </p:txBody>
      </p:sp>
      <p:pic>
        <p:nvPicPr>
          <p:cNvPr id="21" name="Immagine 20">
            <a:extLst>
              <a:ext uri="{FF2B5EF4-FFF2-40B4-BE49-F238E27FC236}">
                <a16:creationId xmlns:a16="http://schemas.microsoft.com/office/drawing/2014/main" id="{1755235E-5160-4400-94B4-E07BD5FB0C28}"/>
              </a:ext>
            </a:extLst>
          </p:cNvPr>
          <p:cNvPicPr>
            <a:picLocks noChangeAspect="1"/>
          </p:cNvPicPr>
          <p:nvPr/>
        </p:nvPicPr>
        <p:blipFill>
          <a:blip r:embed="rId4"/>
          <a:stretch>
            <a:fillRect/>
          </a:stretch>
        </p:blipFill>
        <p:spPr>
          <a:xfrm>
            <a:off x="0" y="-1"/>
            <a:ext cx="9144000" cy="1063690"/>
          </a:xfrm>
          <a:prstGeom prst="rect">
            <a:avLst/>
          </a:prstGeom>
        </p:spPr>
      </p:pic>
      <p:sp>
        <p:nvSpPr>
          <p:cNvPr id="4" name="CasellaDiTesto 3">
            <a:extLst>
              <a:ext uri="{FF2B5EF4-FFF2-40B4-BE49-F238E27FC236}">
                <a16:creationId xmlns:a16="http://schemas.microsoft.com/office/drawing/2014/main" id="{BBA29C00-8D46-4B05-B600-4BF93F9DE2D4}"/>
              </a:ext>
            </a:extLst>
          </p:cNvPr>
          <p:cNvSpPr txBox="1"/>
          <p:nvPr/>
        </p:nvSpPr>
        <p:spPr>
          <a:xfrm>
            <a:off x="4081806" y="3026004"/>
            <a:ext cx="914400" cy="914400"/>
          </a:xfrm>
          <a:prstGeom prst="rect">
            <a:avLst/>
          </a:prstGeom>
          <a:noFill/>
        </p:spPr>
        <p:txBody>
          <a:bodyPr wrap="square" rtlCol="0">
            <a:spAutoFit/>
          </a:bodyPr>
          <a:lstStyle/>
          <a:p>
            <a:endParaRPr lang="it-IT" dirty="0"/>
          </a:p>
        </p:txBody>
      </p:sp>
      <p:sp>
        <p:nvSpPr>
          <p:cNvPr id="18" name="CasellaDiTesto 17">
            <a:extLst>
              <a:ext uri="{FF2B5EF4-FFF2-40B4-BE49-F238E27FC236}">
                <a16:creationId xmlns:a16="http://schemas.microsoft.com/office/drawing/2014/main" id="{E64E9AAF-CC0C-4EFA-808D-4EE97D969EAB}"/>
              </a:ext>
            </a:extLst>
          </p:cNvPr>
          <p:cNvSpPr txBox="1"/>
          <p:nvPr/>
        </p:nvSpPr>
        <p:spPr>
          <a:xfrm>
            <a:off x="205273" y="1160666"/>
            <a:ext cx="7558660" cy="584775"/>
          </a:xfrm>
          <a:prstGeom prst="rect">
            <a:avLst/>
          </a:prstGeom>
          <a:noFill/>
        </p:spPr>
        <p:txBody>
          <a:bodyPr wrap="square">
            <a:spAutoFit/>
          </a:bodyPr>
          <a:lstStyle/>
          <a:p>
            <a:pPr marL="0" indent="0">
              <a:buNone/>
            </a:pPr>
            <a:r>
              <a:rPr lang="it-IT" sz="3200" b="1" dirty="0">
                <a:solidFill>
                  <a:srgbClr val="003257"/>
                </a:solidFill>
              </a:rPr>
              <a:t>Real game – </a:t>
            </a:r>
            <a:r>
              <a:rPr lang="it-IT" sz="3200" b="1" dirty="0" err="1">
                <a:solidFill>
                  <a:srgbClr val="003257"/>
                </a:solidFill>
              </a:rPr>
              <a:t>GameModeSelection</a:t>
            </a:r>
            <a:endParaRPr lang="it-IT" sz="3200" b="1" dirty="0">
              <a:solidFill>
                <a:srgbClr val="003257"/>
              </a:solidFill>
            </a:endParaRPr>
          </a:p>
        </p:txBody>
      </p:sp>
      <p:pic>
        <p:nvPicPr>
          <p:cNvPr id="6" name="Immagine 5">
            <a:extLst>
              <a:ext uri="{FF2B5EF4-FFF2-40B4-BE49-F238E27FC236}">
                <a16:creationId xmlns:a16="http://schemas.microsoft.com/office/drawing/2014/main" id="{7476E296-1AF3-49AC-A948-2D972DF30AE0}"/>
              </a:ext>
            </a:extLst>
          </p:cNvPr>
          <p:cNvPicPr>
            <a:picLocks noChangeAspect="1"/>
          </p:cNvPicPr>
          <p:nvPr/>
        </p:nvPicPr>
        <p:blipFill>
          <a:blip r:embed="rId5"/>
          <a:stretch>
            <a:fillRect/>
          </a:stretch>
        </p:blipFill>
        <p:spPr>
          <a:xfrm>
            <a:off x="455458" y="1684693"/>
            <a:ext cx="7061200" cy="5136900"/>
          </a:xfrm>
          <a:prstGeom prst="rect">
            <a:avLst/>
          </a:prstGeom>
        </p:spPr>
      </p:pic>
      <p:sp>
        <p:nvSpPr>
          <p:cNvPr id="15" name="Connettore 14">
            <a:extLst>
              <a:ext uri="{FF2B5EF4-FFF2-40B4-BE49-F238E27FC236}">
                <a16:creationId xmlns:a16="http://schemas.microsoft.com/office/drawing/2014/main" id="{0B417FA2-896C-4ABD-9C1B-61A11E7046D7}"/>
              </a:ext>
            </a:extLst>
          </p:cNvPr>
          <p:cNvSpPr/>
          <p:nvPr/>
        </p:nvSpPr>
        <p:spPr>
          <a:xfrm>
            <a:off x="7938180" y="1684693"/>
            <a:ext cx="457200" cy="457200"/>
          </a:xfrm>
          <a:prstGeom prst="flowChartConnector">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rPr>
              <a:t>2</a:t>
            </a:r>
          </a:p>
        </p:txBody>
      </p:sp>
    </p:spTree>
    <p:extLst>
      <p:ext uri="{BB962C8B-B14F-4D97-AF65-F5344CB8AC3E}">
        <p14:creationId xmlns:p14="http://schemas.microsoft.com/office/powerpoint/2010/main" val="4006698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4635</TotalTime>
  <Words>1958</Words>
  <Application>Microsoft Office PowerPoint</Application>
  <PresentationFormat>Presentazione su schermo (4:3)</PresentationFormat>
  <Paragraphs>210</Paragraphs>
  <Slides>25</Slides>
  <Notes>23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Luigi Ariano</cp:lastModifiedBy>
  <cp:revision>334</cp:revision>
  <dcterms:created xsi:type="dcterms:W3CDTF">2012-12-06T09:21:12Z</dcterms:created>
  <dcterms:modified xsi:type="dcterms:W3CDTF">2022-04-26T10:29:18Z</dcterms:modified>
</cp:coreProperties>
</file>